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49"/>
  </p:notesMasterIdLst>
  <p:sldIdLst>
    <p:sldId id="256" r:id="rId3"/>
    <p:sldId id="258" r:id="rId4"/>
    <p:sldId id="289" r:id="rId5"/>
    <p:sldId id="290" r:id="rId6"/>
    <p:sldId id="292" r:id="rId7"/>
    <p:sldId id="297" r:id="rId8"/>
    <p:sldId id="298" r:id="rId9"/>
    <p:sldId id="299" r:id="rId10"/>
    <p:sldId id="300" r:id="rId11"/>
    <p:sldId id="301" r:id="rId12"/>
    <p:sldId id="307" r:id="rId13"/>
    <p:sldId id="310" r:id="rId14"/>
    <p:sldId id="311" r:id="rId15"/>
    <p:sldId id="306" r:id="rId16"/>
    <p:sldId id="302" r:id="rId17"/>
    <p:sldId id="308" r:id="rId18"/>
    <p:sldId id="309" r:id="rId19"/>
    <p:sldId id="303" r:id="rId20"/>
    <p:sldId id="304" r:id="rId21"/>
    <p:sldId id="305" r:id="rId22"/>
    <p:sldId id="312" r:id="rId23"/>
    <p:sldId id="293" r:id="rId24"/>
    <p:sldId id="294" r:id="rId25"/>
    <p:sldId id="295" r:id="rId26"/>
    <p:sldId id="278" r:id="rId27"/>
    <p:sldId id="291" r:id="rId28"/>
    <p:sldId id="296" r:id="rId29"/>
    <p:sldId id="313" r:id="rId30"/>
    <p:sldId id="314" r:id="rId31"/>
    <p:sldId id="315" r:id="rId32"/>
    <p:sldId id="316" r:id="rId33"/>
    <p:sldId id="317" r:id="rId34"/>
    <p:sldId id="318" r:id="rId35"/>
    <p:sldId id="319" r:id="rId36"/>
    <p:sldId id="321" r:id="rId37"/>
    <p:sldId id="322" r:id="rId38"/>
    <p:sldId id="323" r:id="rId39"/>
    <p:sldId id="324" r:id="rId40"/>
    <p:sldId id="325" r:id="rId41"/>
    <p:sldId id="326" r:id="rId42"/>
    <p:sldId id="327" r:id="rId43"/>
    <p:sldId id="328" r:id="rId44"/>
    <p:sldId id="329" r:id="rId45"/>
    <p:sldId id="330" r:id="rId46"/>
    <p:sldId id="320" r:id="rId47"/>
    <p:sldId id="331" r:id="rId48"/>
  </p:sldIdLst>
  <p:sldSz cx="12192000" cy="6858000"/>
  <p:notesSz cx="6858000" cy="9144000"/>
  <p:defaultTextStyle>
    <a:defPPr>
      <a:defRPr lang="it-IT"/>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VAN Vivianne" initials="PV" lastIdx="2" clrIdx="0">
    <p:extLst>
      <p:ext uri="{19B8F6BF-5375-455C-9EA6-DF929625EA0E}">
        <p15:presenceInfo xmlns:p15="http://schemas.microsoft.com/office/powerpoint/2012/main" userId="S-1-5-21-1566153293-300891640-3283912253-2162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52" autoAdjust="0"/>
    <p:restoredTop sz="94674"/>
  </p:normalViewPr>
  <p:slideViewPr>
    <p:cSldViewPr snapToGrid="0" snapToObjects="1">
      <p:cViewPr varScale="1">
        <p:scale>
          <a:sx n="77" d="100"/>
          <a:sy n="77" d="100"/>
        </p:scale>
        <p:origin x="92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commentAuthors" Target="commentAuthor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31A84D-621A-4567-AE56-0019C89F3690}" type="datetimeFigureOut">
              <a:rPr lang="it-IT" smtClean="0"/>
              <a:t>01/03/2023</a:t>
            </a:fld>
            <a:endParaRPr lang="it-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97CAC7-8118-400D-9614-211804082BBD}" type="slidenum">
              <a:rPr lang="it-IT" smtClean="0"/>
              <a:t>‹N›</a:t>
            </a:fld>
            <a:endParaRPr lang="it-IT"/>
          </a:p>
        </p:txBody>
      </p:sp>
    </p:spTree>
    <p:extLst>
      <p:ext uri="{BB962C8B-B14F-4D97-AF65-F5344CB8AC3E}">
        <p14:creationId xmlns:p14="http://schemas.microsoft.com/office/powerpoint/2010/main" val="341160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stile</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C261CB28-FFD0-454D-9A8A-067938A5E815}"/>
              </a:ext>
            </a:extLst>
          </p:cNvPr>
          <p:cNvSpPr>
            <a:spLocks noGrp="1"/>
          </p:cNvSpPr>
          <p:nvPr>
            <p:ph type="dt" sz="half" idx="10"/>
          </p:nvPr>
        </p:nvSpPr>
        <p:spPr/>
        <p:txBody>
          <a:bodyPr/>
          <a:lstStyle>
            <a:lvl1pPr>
              <a:defRPr/>
            </a:lvl1pPr>
          </a:lstStyle>
          <a:p>
            <a:pPr>
              <a:defRPr/>
            </a:pPr>
            <a:fld id="{69AC2435-F81D-4AFC-9DD8-D7080343B730}" type="datetimeFigureOut">
              <a:rPr lang="it-IT"/>
              <a:pPr>
                <a:defRPr/>
              </a:pPr>
              <a:t>01/03/2023</a:t>
            </a:fld>
            <a:endParaRPr lang="it-IT"/>
          </a:p>
        </p:txBody>
      </p:sp>
      <p:sp>
        <p:nvSpPr>
          <p:cNvPr id="5" name="Segnaposto piè di pagina 4">
            <a:extLst>
              <a:ext uri="{FF2B5EF4-FFF2-40B4-BE49-F238E27FC236}">
                <a16:creationId xmlns:a16="http://schemas.microsoft.com/office/drawing/2014/main" id="{CBC82420-83E9-45CE-86DF-00967963CAF1}"/>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43A435A4-BD26-45B2-9663-F325607569FE}"/>
              </a:ext>
            </a:extLst>
          </p:cNvPr>
          <p:cNvSpPr>
            <a:spLocks noGrp="1"/>
          </p:cNvSpPr>
          <p:nvPr>
            <p:ph type="sldNum" sz="quarter" idx="12"/>
          </p:nvPr>
        </p:nvSpPr>
        <p:spPr/>
        <p:txBody>
          <a:bodyPr/>
          <a:lstStyle>
            <a:lvl1pPr>
              <a:defRPr/>
            </a:lvl1pPr>
          </a:lstStyle>
          <a:p>
            <a:pPr>
              <a:defRPr/>
            </a:pPr>
            <a:fld id="{7AA3AE77-BE4E-4FE4-B73B-B1CABD9D5AB7}" type="slidenum">
              <a:rPr lang="it-IT"/>
              <a:pPr>
                <a:defRPr/>
              </a:pPr>
              <a:t>‹N›</a:t>
            </a:fld>
            <a:endParaRPr lang="it-IT"/>
          </a:p>
        </p:txBody>
      </p:sp>
    </p:spTree>
    <p:extLst>
      <p:ext uri="{BB962C8B-B14F-4D97-AF65-F5344CB8AC3E}">
        <p14:creationId xmlns:p14="http://schemas.microsoft.com/office/powerpoint/2010/main" val="491703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6EF2A06-FC80-42F8-B006-7EA2065A288D}"/>
              </a:ext>
            </a:extLst>
          </p:cNvPr>
          <p:cNvSpPr>
            <a:spLocks noGrp="1"/>
          </p:cNvSpPr>
          <p:nvPr>
            <p:ph type="dt" sz="half" idx="10"/>
          </p:nvPr>
        </p:nvSpPr>
        <p:spPr/>
        <p:txBody>
          <a:bodyPr/>
          <a:lstStyle>
            <a:lvl1pPr>
              <a:defRPr/>
            </a:lvl1pPr>
          </a:lstStyle>
          <a:p>
            <a:pPr>
              <a:defRPr/>
            </a:pPr>
            <a:fld id="{199B77D3-6F8B-48D1-B672-A5A074B8AC2B}" type="datetimeFigureOut">
              <a:rPr lang="it-IT"/>
              <a:pPr>
                <a:defRPr/>
              </a:pPr>
              <a:t>01/03/2023</a:t>
            </a:fld>
            <a:endParaRPr lang="it-IT"/>
          </a:p>
        </p:txBody>
      </p:sp>
      <p:sp>
        <p:nvSpPr>
          <p:cNvPr id="5" name="Segnaposto piè di pagina 4">
            <a:extLst>
              <a:ext uri="{FF2B5EF4-FFF2-40B4-BE49-F238E27FC236}">
                <a16:creationId xmlns:a16="http://schemas.microsoft.com/office/drawing/2014/main" id="{16D843EF-3A72-4F65-93B7-35FFF23E8DA6}"/>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9790CC1D-E606-47B7-AC18-BE97E7B79BD0}"/>
              </a:ext>
            </a:extLst>
          </p:cNvPr>
          <p:cNvSpPr>
            <a:spLocks noGrp="1"/>
          </p:cNvSpPr>
          <p:nvPr>
            <p:ph type="sldNum" sz="quarter" idx="12"/>
          </p:nvPr>
        </p:nvSpPr>
        <p:spPr/>
        <p:txBody>
          <a:bodyPr/>
          <a:lstStyle>
            <a:lvl1pPr>
              <a:defRPr/>
            </a:lvl1pPr>
          </a:lstStyle>
          <a:p>
            <a:pPr>
              <a:defRPr/>
            </a:pPr>
            <a:fld id="{F99CEB87-1215-4BAF-97F6-26EDB8F2E920}" type="slidenum">
              <a:rPr lang="it-IT"/>
              <a:pPr>
                <a:defRPr/>
              </a:pPr>
              <a:t>‹N›</a:t>
            </a:fld>
            <a:endParaRPr lang="it-IT"/>
          </a:p>
        </p:txBody>
      </p:sp>
    </p:spTree>
    <p:extLst>
      <p:ext uri="{BB962C8B-B14F-4D97-AF65-F5344CB8AC3E}">
        <p14:creationId xmlns:p14="http://schemas.microsoft.com/office/powerpoint/2010/main" val="1517450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A17A9C7-2526-4A74-AAC5-A695388F7916}"/>
              </a:ext>
            </a:extLst>
          </p:cNvPr>
          <p:cNvSpPr>
            <a:spLocks noGrp="1"/>
          </p:cNvSpPr>
          <p:nvPr>
            <p:ph type="dt" sz="half" idx="10"/>
          </p:nvPr>
        </p:nvSpPr>
        <p:spPr/>
        <p:txBody>
          <a:bodyPr/>
          <a:lstStyle>
            <a:lvl1pPr>
              <a:defRPr/>
            </a:lvl1pPr>
          </a:lstStyle>
          <a:p>
            <a:pPr>
              <a:defRPr/>
            </a:pPr>
            <a:fld id="{2A797935-D0C5-44CC-B3DF-405058A01171}" type="datetimeFigureOut">
              <a:rPr lang="it-IT"/>
              <a:pPr>
                <a:defRPr/>
              </a:pPr>
              <a:t>01/03/2023</a:t>
            </a:fld>
            <a:endParaRPr lang="it-IT"/>
          </a:p>
        </p:txBody>
      </p:sp>
      <p:sp>
        <p:nvSpPr>
          <p:cNvPr id="5" name="Segnaposto piè di pagina 4">
            <a:extLst>
              <a:ext uri="{FF2B5EF4-FFF2-40B4-BE49-F238E27FC236}">
                <a16:creationId xmlns:a16="http://schemas.microsoft.com/office/drawing/2014/main" id="{133778A3-C5A5-4501-95E5-C7A6F64C5320}"/>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22EECA0F-262C-4A55-8938-097B90448139}"/>
              </a:ext>
            </a:extLst>
          </p:cNvPr>
          <p:cNvSpPr>
            <a:spLocks noGrp="1"/>
          </p:cNvSpPr>
          <p:nvPr>
            <p:ph type="sldNum" sz="quarter" idx="12"/>
          </p:nvPr>
        </p:nvSpPr>
        <p:spPr/>
        <p:txBody>
          <a:bodyPr/>
          <a:lstStyle>
            <a:lvl1pPr>
              <a:defRPr/>
            </a:lvl1pPr>
          </a:lstStyle>
          <a:p>
            <a:pPr>
              <a:defRPr/>
            </a:pPr>
            <a:fld id="{B416CE75-6B94-4F36-901C-257ACD7C0A8A}" type="slidenum">
              <a:rPr lang="it-IT"/>
              <a:pPr>
                <a:defRPr/>
              </a:pPr>
              <a:t>‹N›</a:t>
            </a:fld>
            <a:endParaRPr lang="it-IT"/>
          </a:p>
        </p:txBody>
      </p:sp>
    </p:spTree>
    <p:extLst>
      <p:ext uri="{BB962C8B-B14F-4D97-AF65-F5344CB8AC3E}">
        <p14:creationId xmlns:p14="http://schemas.microsoft.com/office/powerpoint/2010/main" val="4012709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stile</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D40CE11-10B8-400E-B3C0-21E8DA3D4209}"/>
              </a:ext>
            </a:extLst>
          </p:cNvPr>
          <p:cNvSpPr>
            <a:spLocks noGrp="1"/>
          </p:cNvSpPr>
          <p:nvPr>
            <p:ph type="dt" sz="half" idx="10"/>
          </p:nvPr>
        </p:nvSpPr>
        <p:spPr/>
        <p:txBody>
          <a:bodyPr/>
          <a:lstStyle>
            <a:lvl1pPr>
              <a:defRPr/>
            </a:lvl1pPr>
          </a:lstStyle>
          <a:p>
            <a:pPr>
              <a:defRPr/>
            </a:pPr>
            <a:fld id="{E462CD92-9665-48E9-8BAC-2A24E99423BD}" type="datetimeFigureOut">
              <a:rPr lang="it-IT"/>
              <a:pPr>
                <a:defRPr/>
              </a:pPr>
              <a:t>01/03/2023</a:t>
            </a:fld>
            <a:endParaRPr lang="it-IT"/>
          </a:p>
        </p:txBody>
      </p:sp>
      <p:sp>
        <p:nvSpPr>
          <p:cNvPr id="5" name="Segnaposto piè di pagina 4">
            <a:extLst>
              <a:ext uri="{FF2B5EF4-FFF2-40B4-BE49-F238E27FC236}">
                <a16:creationId xmlns:a16="http://schemas.microsoft.com/office/drawing/2014/main" id="{28FFC13D-3A1D-4D56-A331-F711B65E1541}"/>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4B27EF32-9B28-4B59-A478-86CF1D31FB0F}"/>
              </a:ext>
            </a:extLst>
          </p:cNvPr>
          <p:cNvSpPr>
            <a:spLocks noGrp="1"/>
          </p:cNvSpPr>
          <p:nvPr>
            <p:ph type="sldNum" sz="quarter" idx="12"/>
          </p:nvPr>
        </p:nvSpPr>
        <p:spPr/>
        <p:txBody>
          <a:bodyPr/>
          <a:lstStyle>
            <a:lvl1pPr>
              <a:defRPr/>
            </a:lvl1pPr>
          </a:lstStyle>
          <a:p>
            <a:pPr>
              <a:defRPr/>
            </a:pPr>
            <a:fld id="{46F0D615-80B0-44F8-BAD3-F5FD118DBD63}" type="slidenum">
              <a:rPr lang="it-IT" altLang="it-IT"/>
              <a:pPr>
                <a:defRPr/>
              </a:pPr>
              <a:t>‹N›</a:t>
            </a:fld>
            <a:endParaRPr lang="it-IT" altLang="it-IT"/>
          </a:p>
        </p:txBody>
      </p:sp>
    </p:spTree>
    <p:extLst>
      <p:ext uri="{BB962C8B-B14F-4D97-AF65-F5344CB8AC3E}">
        <p14:creationId xmlns:p14="http://schemas.microsoft.com/office/powerpoint/2010/main" val="1216628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247427B-2EC9-4CC4-989B-F707D7EAD5EA}"/>
              </a:ext>
            </a:extLst>
          </p:cNvPr>
          <p:cNvSpPr>
            <a:spLocks noGrp="1"/>
          </p:cNvSpPr>
          <p:nvPr>
            <p:ph type="dt" sz="half" idx="10"/>
          </p:nvPr>
        </p:nvSpPr>
        <p:spPr/>
        <p:txBody>
          <a:bodyPr/>
          <a:lstStyle>
            <a:lvl1pPr>
              <a:defRPr/>
            </a:lvl1pPr>
          </a:lstStyle>
          <a:p>
            <a:pPr>
              <a:defRPr/>
            </a:pPr>
            <a:fld id="{1E0A48C7-0DE6-4E90-B0FF-81BB9E541586}" type="datetimeFigureOut">
              <a:rPr lang="it-IT"/>
              <a:pPr>
                <a:defRPr/>
              </a:pPr>
              <a:t>01/03/2023</a:t>
            </a:fld>
            <a:endParaRPr lang="it-IT"/>
          </a:p>
        </p:txBody>
      </p:sp>
      <p:sp>
        <p:nvSpPr>
          <p:cNvPr id="5" name="Segnaposto piè di pagina 4">
            <a:extLst>
              <a:ext uri="{FF2B5EF4-FFF2-40B4-BE49-F238E27FC236}">
                <a16:creationId xmlns:a16="http://schemas.microsoft.com/office/drawing/2014/main" id="{D78BE027-89C3-4962-B399-1DEB10B7C452}"/>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872678DF-E459-45AC-9FE3-BE77903C5C1F}"/>
              </a:ext>
            </a:extLst>
          </p:cNvPr>
          <p:cNvSpPr>
            <a:spLocks noGrp="1"/>
          </p:cNvSpPr>
          <p:nvPr>
            <p:ph type="sldNum" sz="quarter" idx="12"/>
          </p:nvPr>
        </p:nvSpPr>
        <p:spPr/>
        <p:txBody>
          <a:bodyPr/>
          <a:lstStyle>
            <a:lvl1pPr>
              <a:defRPr/>
            </a:lvl1pPr>
          </a:lstStyle>
          <a:p>
            <a:pPr>
              <a:defRPr/>
            </a:pPr>
            <a:fld id="{D4681CFE-6751-4EF8-8CCE-E74E778D4ADD}" type="slidenum">
              <a:rPr lang="it-IT" altLang="it-IT"/>
              <a:pPr>
                <a:defRPr/>
              </a:pPr>
              <a:t>‹N›</a:t>
            </a:fld>
            <a:endParaRPr lang="it-IT" altLang="it-IT"/>
          </a:p>
        </p:txBody>
      </p:sp>
    </p:spTree>
    <p:extLst>
      <p:ext uri="{BB962C8B-B14F-4D97-AF65-F5344CB8AC3E}">
        <p14:creationId xmlns:p14="http://schemas.microsoft.com/office/powerpoint/2010/main" val="3402235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A7F3510A-B0B7-4CA8-9DFD-8FA93A666113}"/>
              </a:ext>
            </a:extLst>
          </p:cNvPr>
          <p:cNvSpPr>
            <a:spLocks noGrp="1"/>
          </p:cNvSpPr>
          <p:nvPr>
            <p:ph type="dt" sz="half" idx="10"/>
          </p:nvPr>
        </p:nvSpPr>
        <p:spPr/>
        <p:txBody>
          <a:bodyPr/>
          <a:lstStyle>
            <a:lvl1pPr>
              <a:defRPr/>
            </a:lvl1pPr>
          </a:lstStyle>
          <a:p>
            <a:pPr>
              <a:defRPr/>
            </a:pPr>
            <a:fld id="{DCE740B0-1F3B-4DA3-9DA1-490AB45EB0A7}" type="datetimeFigureOut">
              <a:rPr lang="it-IT"/>
              <a:pPr>
                <a:defRPr/>
              </a:pPr>
              <a:t>01/03/2023</a:t>
            </a:fld>
            <a:endParaRPr lang="it-IT"/>
          </a:p>
        </p:txBody>
      </p:sp>
      <p:sp>
        <p:nvSpPr>
          <p:cNvPr id="5" name="Segnaposto piè di pagina 4">
            <a:extLst>
              <a:ext uri="{FF2B5EF4-FFF2-40B4-BE49-F238E27FC236}">
                <a16:creationId xmlns:a16="http://schemas.microsoft.com/office/drawing/2014/main" id="{E6CC002A-2919-422E-A5C5-E66BE14226FD}"/>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7ED86469-1640-4CE3-812A-30598E9AA167}"/>
              </a:ext>
            </a:extLst>
          </p:cNvPr>
          <p:cNvSpPr>
            <a:spLocks noGrp="1"/>
          </p:cNvSpPr>
          <p:nvPr>
            <p:ph type="sldNum" sz="quarter" idx="12"/>
          </p:nvPr>
        </p:nvSpPr>
        <p:spPr/>
        <p:txBody>
          <a:bodyPr/>
          <a:lstStyle>
            <a:lvl1pPr>
              <a:defRPr/>
            </a:lvl1pPr>
          </a:lstStyle>
          <a:p>
            <a:pPr>
              <a:defRPr/>
            </a:pPr>
            <a:fld id="{4F647BE4-8476-4660-AEFB-6DE7436D5DE6}" type="slidenum">
              <a:rPr lang="it-IT" altLang="it-IT"/>
              <a:pPr>
                <a:defRPr/>
              </a:pPr>
              <a:t>‹N›</a:t>
            </a:fld>
            <a:endParaRPr lang="it-IT" altLang="it-IT"/>
          </a:p>
        </p:txBody>
      </p:sp>
    </p:spTree>
    <p:extLst>
      <p:ext uri="{BB962C8B-B14F-4D97-AF65-F5344CB8AC3E}">
        <p14:creationId xmlns:p14="http://schemas.microsoft.com/office/powerpoint/2010/main" val="2212615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609600" y="2996953"/>
            <a:ext cx="5384800" cy="31292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4" name="Segnaposto contenuto 3"/>
          <p:cNvSpPr>
            <a:spLocks noGrp="1"/>
          </p:cNvSpPr>
          <p:nvPr>
            <p:ph sz="half" idx="2"/>
          </p:nvPr>
        </p:nvSpPr>
        <p:spPr>
          <a:xfrm>
            <a:off x="6197600" y="2996953"/>
            <a:ext cx="5384800" cy="31292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5" name="Segnaposto data 3">
            <a:extLst>
              <a:ext uri="{FF2B5EF4-FFF2-40B4-BE49-F238E27FC236}">
                <a16:creationId xmlns:a16="http://schemas.microsoft.com/office/drawing/2014/main" id="{0A815F25-DCD6-4907-A2B1-FE1DA1657202}"/>
              </a:ext>
            </a:extLst>
          </p:cNvPr>
          <p:cNvSpPr>
            <a:spLocks noGrp="1"/>
          </p:cNvSpPr>
          <p:nvPr>
            <p:ph type="dt" sz="half" idx="10"/>
          </p:nvPr>
        </p:nvSpPr>
        <p:spPr/>
        <p:txBody>
          <a:bodyPr/>
          <a:lstStyle>
            <a:lvl1pPr>
              <a:defRPr/>
            </a:lvl1pPr>
          </a:lstStyle>
          <a:p>
            <a:pPr>
              <a:defRPr/>
            </a:pPr>
            <a:fld id="{811D85E7-DD3D-4388-8D0B-1F26E502F73C}" type="datetimeFigureOut">
              <a:rPr lang="it-IT"/>
              <a:pPr>
                <a:defRPr/>
              </a:pPr>
              <a:t>01/03/2023</a:t>
            </a:fld>
            <a:endParaRPr lang="it-IT"/>
          </a:p>
        </p:txBody>
      </p:sp>
      <p:sp>
        <p:nvSpPr>
          <p:cNvPr id="6" name="Segnaposto piè di pagina 4">
            <a:extLst>
              <a:ext uri="{FF2B5EF4-FFF2-40B4-BE49-F238E27FC236}">
                <a16:creationId xmlns:a16="http://schemas.microsoft.com/office/drawing/2014/main" id="{0BCA13E0-2A82-45F4-A111-7D4F470E2553}"/>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11EC1BC0-731C-4B2E-9B57-D3586D1A7D69}"/>
              </a:ext>
            </a:extLst>
          </p:cNvPr>
          <p:cNvSpPr>
            <a:spLocks noGrp="1"/>
          </p:cNvSpPr>
          <p:nvPr>
            <p:ph type="sldNum" sz="quarter" idx="12"/>
          </p:nvPr>
        </p:nvSpPr>
        <p:spPr/>
        <p:txBody>
          <a:bodyPr/>
          <a:lstStyle>
            <a:lvl1pPr>
              <a:defRPr/>
            </a:lvl1pPr>
          </a:lstStyle>
          <a:p>
            <a:pPr>
              <a:defRPr/>
            </a:pPr>
            <a:fld id="{A8D0E8C4-3332-4563-BA31-A937C38B8A31}" type="slidenum">
              <a:rPr lang="it-IT" altLang="it-IT"/>
              <a:pPr>
                <a:defRPr/>
              </a:pPr>
              <a:t>‹N›</a:t>
            </a:fld>
            <a:endParaRPr lang="it-IT" altLang="it-IT"/>
          </a:p>
        </p:txBody>
      </p:sp>
    </p:spTree>
    <p:extLst>
      <p:ext uri="{BB962C8B-B14F-4D97-AF65-F5344CB8AC3E}">
        <p14:creationId xmlns:p14="http://schemas.microsoft.com/office/powerpoint/2010/main" val="743535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623392" y="3356992"/>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609600" y="4077072"/>
            <a:ext cx="5386917" cy="20490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5" name="Segnaposto testo 4"/>
          <p:cNvSpPr>
            <a:spLocks noGrp="1"/>
          </p:cNvSpPr>
          <p:nvPr>
            <p:ph type="body" sz="quarter" idx="3"/>
          </p:nvPr>
        </p:nvSpPr>
        <p:spPr>
          <a:xfrm>
            <a:off x="6192012" y="3356992"/>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93368" y="4077072"/>
            <a:ext cx="5389033" cy="204909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7" name="Segnaposto data 3">
            <a:extLst>
              <a:ext uri="{FF2B5EF4-FFF2-40B4-BE49-F238E27FC236}">
                <a16:creationId xmlns:a16="http://schemas.microsoft.com/office/drawing/2014/main" id="{6D9CC1C6-2475-4578-9D2F-4FFEDA436E09}"/>
              </a:ext>
            </a:extLst>
          </p:cNvPr>
          <p:cNvSpPr>
            <a:spLocks noGrp="1"/>
          </p:cNvSpPr>
          <p:nvPr>
            <p:ph type="dt" sz="half" idx="10"/>
          </p:nvPr>
        </p:nvSpPr>
        <p:spPr/>
        <p:txBody>
          <a:bodyPr/>
          <a:lstStyle>
            <a:lvl1pPr>
              <a:defRPr/>
            </a:lvl1pPr>
          </a:lstStyle>
          <a:p>
            <a:pPr>
              <a:defRPr/>
            </a:pPr>
            <a:fld id="{07B78A1A-3D7F-433D-8719-A4970093AD94}" type="datetimeFigureOut">
              <a:rPr lang="it-IT"/>
              <a:pPr>
                <a:defRPr/>
              </a:pPr>
              <a:t>01/03/2023</a:t>
            </a:fld>
            <a:endParaRPr lang="it-IT"/>
          </a:p>
        </p:txBody>
      </p:sp>
      <p:sp>
        <p:nvSpPr>
          <p:cNvPr id="8" name="Segnaposto piè di pagina 4">
            <a:extLst>
              <a:ext uri="{FF2B5EF4-FFF2-40B4-BE49-F238E27FC236}">
                <a16:creationId xmlns:a16="http://schemas.microsoft.com/office/drawing/2014/main" id="{BA9A49D6-4037-4FA8-A799-A785DCF95E42}"/>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5">
            <a:extLst>
              <a:ext uri="{FF2B5EF4-FFF2-40B4-BE49-F238E27FC236}">
                <a16:creationId xmlns:a16="http://schemas.microsoft.com/office/drawing/2014/main" id="{7B06774F-2F1B-44D4-94DF-7911BBD298F3}"/>
              </a:ext>
            </a:extLst>
          </p:cNvPr>
          <p:cNvSpPr>
            <a:spLocks noGrp="1"/>
          </p:cNvSpPr>
          <p:nvPr>
            <p:ph type="sldNum" sz="quarter" idx="12"/>
          </p:nvPr>
        </p:nvSpPr>
        <p:spPr/>
        <p:txBody>
          <a:bodyPr/>
          <a:lstStyle>
            <a:lvl1pPr>
              <a:defRPr/>
            </a:lvl1pPr>
          </a:lstStyle>
          <a:p>
            <a:pPr>
              <a:defRPr/>
            </a:pPr>
            <a:fld id="{ECFE667B-75B5-44D0-9559-F8EB34A169EA}" type="slidenum">
              <a:rPr lang="it-IT" altLang="it-IT"/>
              <a:pPr>
                <a:defRPr/>
              </a:pPr>
              <a:t>‹N›</a:t>
            </a:fld>
            <a:endParaRPr lang="it-IT" altLang="it-IT"/>
          </a:p>
        </p:txBody>
      </p:sp>
    </p:spTree>
    <p:extLst>
      <p:ext uri="{BB962C8B-B14F-4D97-AF65-F5344CB8AC3E}">
        <p14:creationId xmlns:p14="http://schemas.microsoft.com/office/powerpoint/2010/main" val="3191130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3">
            <a:extLst>
              <a:ext uri="{FF2B5EF4-FFF2-40B4-BE49-F238E27FC236}">
                <a16:creationId xmlns:a16="http://schemas.microsoft.com/office/drawing/2014/main" id="{6C2743F7-4D44-4ED2-8302-FBF60AB7C522}"/>
              </a:ext>
            </a:extLst>
          </p:cNvPr>
          <p:cNvSpPr>
            <a:spLocks noGrp="1"/>
          </p:cNvSpPr>
          <p:nvPr>
            <p:ph type="dt" sz="half" idx="10"/>
          </p:nvPr>
        </p:nvSpPr>
        <p:spPr/>
        <p:txBody>
          <a:bodyPr/>
          <a:lstStyle>
            <a:lvl1pPr>
              <a:defRPr/>
            </a:lvl1pPr>
          </a:lstStyle>
          <a:p>
            <a:pPr>
              <a:defRPr/>
            </a:pPr>
            <a:fld id="{519B93D1-4AD0-464B-A608-F1673BF83565}" type="datetimeFigureOut">
              <a:rPr lang="it-IT"/>
              <a:pPr>
                <a:defRPr/>
              </a:pPr>
              <a:t>01/03/2023</a:t>
            </a:fld>
            <a:endParaRPr lang="it-IT"/>
          </a:p>
        </p:txBody>
      </p:sp>
      <p:sp>
        <p:nvSpPr>
          <p:cNvPr id="4" name="Segnaposto piè di pagina 4">
            <a:extLst>
              <a:ext uri="{FF2B5EF4-FFF2-40B4-BE49-F238E27FC236}">
                <a16:creationId xmlns:a16="http://schemas.microsoft.com/office/drawing/2014/main" id="{D64C86E1-F1AC-406F-AB37-A3FE51456B76}"/>
              </a:ext>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5">
            <a:extLst>
              <a:ext uri="{FF2B5EF4-FFF2-40B4-BE49-F238E27FC236}">
                <a16:creationId xmlns:a16="http://schemas.microsoft.com/office/drawing/2014/main" id="{CC316AD8-EA8D-4CAF-8701-92CB3926CF9F}"/>
              </a:ext>
            </a:extLst>
          </p:cNvPr>
          <p:cNvSpPr>
            <a:spLocks noGrp="1"/>
          </p:cNvSpPr>
          <p:nvPr>
            <p:ph type="sldNum" sz="quarter" idx="12"/>
          </p:nvPr>
        </p:nvSpPr>
        <p:spPr/>
        <p:txBody>
          <a:bodyPr/>
          <a:lstStyle>
            <a:lvl1pPr>
              <a:defRPr/>
            </a:lvl1pPr>
          </a:lstStyle>
          <a:p>
            <a:pPr>
              <a:defRPr/>
            </a:pPr>
            <a:fld id="{C1EA498F-2069-4ACC-9DFE-F8E00D6D1D40}" type="slidenum">
              <a:rPr lang="it-IT" altLang="it-IT"/>
              <a:pPr>
                <a:defRPr/>
              </a:pPr>
              <a:t>‹N›</a:t>
            </a:fld>
            <a:endParaRPr lang="it-IT" altLang="it-IT"/>
          </a:p>
        </p:txBody>
      </p:sp>
    </p:spTree>
    <p:extLst>
      <p:ext uri="{BB962C8B-B14F-4D97-AF65-F5344CB8AC3E}">
        <p14:creationId xmlns:p14="http://schemas.microsoft.com/office/powerpoint/2010/main" val="25055080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id="{17C529E2-ECAE-4215-BA92-F395115F25CB}"/>
              </a:ext>
            </a:extLst>
          </p:cNvPr>
          <p:cNvSpPr>
            <a:spLocks noGrp="1"/>
          </p:cNvSpPr>
          <p:nvPr>
            <p:ph type="dt" sz="half" idx="10"/>
          </p:nvPr>
        </p:nvSpPr>
        <p:spPr/>
        <p:txBody>
          <a:bodyPr/>
          <a:lstStyle>
            <a:lvl1pPr>
              <a:defRPr/>
            </a:lvl1pPr>
          </a:lstStyle>
          <a:p>
            <a:pPr>
              <a:defRPr/>
            </a:pPr>
            <a:fld id="{A2951291-11F0-4D67-A676-E0109FCF27A7}" type="datetimeFigureOut">
              <a:rPr lang="it-IT"/>
              <a:pPr>
                <a:defRPr/>
              </a:pPr>
              <a:t>01/03/2023</a:t>
            </a:fld>
            <a:endParaRPr lang="it-IT"/>
          </a:p>
        </p:txBody>
      </p:sp>
      <p:sp>
        <p:nvSpPr>
          <p:cNvPr id="3" name="Segnaposto piè di pagina 4">
            <a:extLst>
              <a:ext uri="{FF2B5EF4-FFF2-40B4-BE49-F238E27FC236}">
                <a16:creationId xmlns:a16="http://schemas.microsoft.com/office/drawing/2014/main" id="{A76BE4E2-598D-4CDE-9871-A22224ABD5F7}"/>
              </a:ext>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5">
            <a:extLst>
              <a:ext uri="{FF2B5EF4-FFF2-40B4-BE49-F238E27FC236}">
                <a16:creationId xmlns:a16="http://schemas.microsoft.com/office/drawing/2014/main" id="{F6C981C1-9EE7-42BA-89E5-E0F2E6382E8B}"/>
              </a:ext>
            </a:extLst>
          </p:cNvPr>
          <p:cNvSpPr>
            <a:spLocks noGrp="1"/>
          </p:cNvSpPr>
          <p:nvPr>
            <p:ph type="sldNum" sz="quarter" idx="12"/>
          </p:nvPr>
        </p:nvSpPr>
        <p:spPr/>
        <p:txBody>
          <a:bodyPr/>
          <a:lstStyle>
            <a:lvl1pPr>
              <a:defRPr/>
            </a:lvl1pPr>
          </a:lstStyle>
          <a:p>
            <a:pPr>
              <a:defRPr/>
            </a:pPr>
            <a:fld id="{65C97987-6EAF-477D-A928-A227DCAD1B9F}" type="slidenum">
              <a:rPr lang="it-IT" altLang="it-IT"/>
              <a:pPr>
                <a:defRPr/>
              </a:pPr>
              <a:t>‹N›</a:t>
            </a:fld>
            <a:endParaRPr lang="it-IT" altLang="it-IT"/>
          </a:p>
        </p:txBody>
      </p:sp>
    </p:spTree>
    <p:extLst>
      <p:ext uri="{BB962C8B-B14F-4D97-AF65-F5344CB8AC3E}">
        <p14:creationId xmlns:p14="http://schemas.microsoft.com/office/powerpoint/2010/main" val="604045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3393" y="1772816"/>
            <a:ext cx="4011084" cy="1162050"/>
          </a:xfrm>
        </p:spPr>
        <p:txBody>
          <a:bodyPr anchor="b"/>
          <a:lstStyle>
            <a:lvl1pPr algn="l">
              <a:defRPr sz="2000" b="1"/>
            </a:lvl1pPr>
          </a:lstStyle>
          <a:p>
            <a:r>
              <a:rPr lang="it-IT"/>
              <a:t>Fare clic per modificare stile</a:t>
            </a:r>
            <a:endParaRPr lang="it-IT" dirty="0"/>
          </a:p>
        </p:txBody>
      </p:sp>
      <p:sp>
        <p:nvSpPr>
          <p:cNvPr id="3" name="Segnaposto contenuto 2"/>
          <p:cNvSpPr>
            <a:spLocks noGrp="1"/>
          </p:cNvSpPr>
          <p:nvPr>
            <p:ph idx="1"/>
          </p:nvPr>
        </p:nvSpPr>
        <p:spPr>
          <a:xfrm>
            <a:off x="4766733" y="1772816"/>
            <a:ext cx="6815667" cy="435334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4" name="Segnaposto testo 3"/>
          <p:cNvSpPr>
            <a:spLocks noGrp="1"/>
          </p:cNvSpPr>
          <p:nvPr>
            <p:ph type="body" sz="half" idx="2"/>
          </p:nvPr>
        </p:nvSpPr>
        <p:spPr>
          <a:xfrm>
            <a:off x="609601" y="2924945"/>
            <a:ext cx="4011084" cy="3201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3">
            <a:extLst>
              <a:ext uri="{FF2B5EF4-FFF2-40B4-BE49-F238E27FC236}">
                <a16:creationId xmlns:a16="http://schemas.microsoft.com/office/drawing/2014/main" id="{F86B9040-2BBF-491D-93A1-61498286D841}"/>
              </a:ext>
            </a:extLst>
          </p:cNvPr>
          <p:cNvSpPr>
            <a:spLocks noGrp="1"/>
          </p:cNvSpPr>
          <p:nvPr>
            <p:ph type="dt" sz="half" idx="10"/>
          </p:nvPr>
        </p:nvSpPr>
        <p:spPr/>
        <p:txBody>
          <a:bodyPr/>
          <a:lstStyle>
            <a:lvl1pPr>
              <a:defRPr/>
            </a:lvl1pPr>
          </a:lstStyle>
          <a:p>
            <a:pPr>
              <a:defRPr/>
            </a:pPr>
            <a:fld id="{6E28F798-DC0E-4B43-A79E-92E816236638}" type="datetimeFigureOut">
              <a:rPr lang="it-IT"/>
              <a:pPr>
                <a:defRPr/>
              </a:pPr>
              <a:t>01/03/2023</a:t>
            </a:fld>
            <a:endParaRPr lang="it-IT"/>
          </a:p>
        </p:txBody>
      </p:sp>
      <p:sp>
        <p:nvSpPr>
          <p:cNvPr id="6" name="Segnaposto piè di pagina 4">
            <a:extLst>
              <a:ext uri="{FF2B5EF4-FFF2-40B4-BE49-F238E27FC236}">
                <a16:creationId xmlns:a16="http://schemas.microsoft.com/office/drawing/2014/main" id="{BC7B2A2C-9322-44C3-A6BE-27B6FDED96AD}"/>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6D09BA82-53F6-46BC-8AF4-C7492AF4CF92}"/>
              </a:ext>
            </a:extLst>
          </p:cNvPr>
          <p:cNvSpPr>
            <a:spLocks noGrp="1"/>
          </p:cNvSpPr>
          <p:nvPr>
            <p:ph type="sldNum" sz="quarter" idx="12"/>
          </p:nvPr>
        </p:nvSpPr>
        <p:spPr/>
        <p:txBody>
          <a:bodyPr/>
          <a:lstStyle>
            <a:lvl1pPr>
              <a:defRPr/>
            </a:lvl1pPr>
          </a:lstStyle>
          <a:p>
            <a:pPr>
              <a:defRPr/>
            </a:pPr>
            <a:fld id="{000FF831-E985-4160-B285-85865421C13B}" type="slidenum">
              <a:rPr lang="it-IT" altLang="it-IT"/>
              <a:pPr>
                <a:defRPr/>
              </a:pPr>
              <a:t>‹N›</a:t>
            </a:fld>
            <a:endParaRPr lang="it-IT" altLang="it-IT"/>
          </a:p>
        </p:txBody>
      </p:sp>
    </p:spTree>
    <p:extLst>
      <p:ext uri="{BB962C8B-B14F-4D97-AF65-F5344CB8AC3E}">
        <p14:creationId xmlns:p14="http://schemas.microsoft.com/office/powerpoint/2010/main" val="3280040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0F4BCEA-2268-4924-9896-E388B2AB9D75}"/>
              </a:ext>
            </a:extLst>
          </p:cNvPr>
          <p:cNvSpPr>
            <a:spLocks noGrp="1"/>
          </p:cNvSpPr>
          <p:nvPr>
            <p:ph type="dt" sz="half" idx="10"/>
          </p:nvPr>
        </p:nvSpPr>
        <p:spPr/>
        <p:txBody>
          <a:bodyPr/>
          <a:lstStyle>
            <a:lvl1pPr>
              <a:defRPr/>
            </a:lvl1pPr>
          </a:lstStyle>
          <a:p>
            <a:pPr>
              <a:defRPr/>
            </a:pPr>
            <a:fld id="{190BFBDB-FDD0-4FF8-B873-34059725B905}" type="datetimeFigureOut">
              <a:rPr lang="it-IT"/>
              <a:pPr>
                <a:defRPr/>
              </a:pPr>
              <a:t>01/03/2023</a:t>
            </a:fld>
            <a:endParaRPr lang="it-IT"/>
          </a:p>
        </p:txBody>
      </p:sp>
      <p:sp>
        <p:nvSpPr>
          <p:cNvPr id="5" name="Segnaposto piè di pagina 4">
            <a:extLst>
              <a:ext uri="{FF2B5EF4-FFF2-40B4-BE49-F238E27FC236}">
                <a16:creationId xmlns:a16="http://schemas.microsoft.com/office/drawing/2014/main" id="{FB6CD33D-813B-4027-8296-D965FCF738FF}"/>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65DAE46F-E703-448E-8B73-3FFE84188E02}"/>
              </a:ext>
            </a:extLst>
          </p:cNvPr>
          <p:cNvSpPr>
            <a:spLocks noGrp="1"/>
          </p:cNvSpPr>
          <p:nvPr>
            <p:ph type="sldNum" sz="quarter" idx="12"/>
          </p:nvPr>
        </p:nvSpPr>
        <p:spPr/>
        <p:txBody>
          <a:bodyPr/>
          <a:lstStyle>
            <a:lvl1pPr>
              <a:defRPr/>
            </a:lvl1pPr>
          </a:lstStyle>
          <a:p>
            <a:pPr>
              <a:defRPr/>
            </a:pPr>
            <a:fld id="{A879A046-ECDF-4D56-8F04-C29C0AB2F5FC}" type="slidenum">
              <a:rPr lang="it-IT"/>
              <a:pPr>
                <a:defRPr/>
              </a:pPr>
              <a:t>‹N›</a:t>
            </a:fld>
            <a:endParaRPr lang="it-IT"/>
          </a:p>
        </p:txBody>
      </p:sp>
    </p:spTree>
    <p:extLst>
      <p:ext uri="{BB962C8B-B14F-4D97-AF65-F5344CB8AC3E}">
        <p14:creationId xmlns:p14="http://schemas.microsoft.com/office/powerpoint/2010/main" val="41963913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2389717" y="1700808"/>
            <a:ext cx="7315200" cy="3026767"/>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Trascinare l'immagine su un segnaposto o fare clic sull'icona per aggiungerla</a:t>
            </a:r>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3">
            <a:extLst>
              <a:ext uri="{FF2B5EF4-FFF2-40B4-BE49-F238E27FC236}">
                <a16:creationId xmlns:a16="http://schemas.microsoft.com/office/drawing/2014/main" id="{224F8B77-3176-48BB-909C-A60688B4472A}"/>
              </a:ext>
            </a:extLst>
          </p:cNvPr>
          <p:cNvSpPr>
            <a:spLocks noGrp="1"/>
          </p:cNvSpPr>
          <p:nvPr>
            <p:ph type="dt" sz="half" idx="10"/>
          </p:nvPr>
        </p:nvSpPr>
        <p:spPr/>
        <p:txBody>
          <a:bodyPr/>
          <a:lstStyle>
            <a:lvl1pPr>
              <a:defRPr/>
            </a:lvl1pPr>
          </a:lstStyle>
          <a:p>
            <a:pPr>
              <a:defRPr/>
            </a:pPr>
            <a:fld id="{6F0FE334-EFD8-4811-8E36-1664EB8BC94C}" type="datetimeFigureOut">
              <a:rPr lang="it-IT"/>
              <a:pPr>
                <a:defRPr/>
              </a:pPr>
              <a:t>01/03/2023</a:t>
            </a:fld>
            <a:endParaRPr lang="it-IT"/>
          </a:p>
        </p:txBody>
      </p:sp>
      <p:sp>
        <p:nvSpPr>
          <p:cNvPr id="6" name="Segnaposto piè di pagina 4">
            <a:extLst>
              <a:ext uri="{FF2B5EF4-FFF2-40B4-BE49-F238E27FC236}">
                <a16:creationId xmlns:a16="http://schemas.microsoft.com/office/drawing/2014/main" id="{9EA6AD4D-FCC6-4031-BFBF-3DF837BE1D65}"/>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BF8DF524-B4A4-43F8-9D61-93533BF2CD70}"/>
              </a:ext>
            </a:extLst>
          </p:cNvPr>
          <p:cNvSpPr>
            <a:spLocks noGrp="1"/>
          </p:cNvSpPr>
          <p:nvPr>
            <p:ph type="sldNum" sz="quarter" idx="12"/>
          </p:nvPr>
        </p:nvSpPr>
        <p:spPr/>
        <p:txBody>
          <a:bodyPr/>
          <a:lstStyle>
            <a:lvl1pPr>
              <a:defRPr/>
            </a:lvl1pPr>
          </a:lstStyle>
          <a:p>
            <a:pPr>
              <a:defRPr/>
            </a:pPr>
            <a:fld id="{C8DC2256-72A8-4046-A906-FAF77E30D6D4}" type="slidenum">
              <a:rPr lang="it-IT" altLang="it-IT"/>
              <a:pPr>
                <a:defRPr/>
              </a:pPr>
              <a:t>‹N›</a:t>
            </a:fld>
            <a:endParaRPr lang="it-IT" altLang="it-IT"/>
          </a:p>
        </p:txBody>
      </p:sp>
    </p:spTree>
    <p:extLst>
      <p:ext uri="{BB962C8B-B14F-4D97-AF65-F5344CB8AC3E}">
        <p14:creationId xmlns:p14="http://schemas.microsoft.com/office/powerpoint/2010/main" val="17013670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AF64B7B-E075-4D42-A69D-CFC78899F28D}"/>
              </a:ext>
            </a:extLst>
          </p:cNvPr>
          <p:cNvSpPr>
            <a:spLocks noGrp="1"/>
          </p:cNvSpPr>
          <p:nvPr>
            <p:ph type="dt" sz="half" idx="10"/>
          </p:nvPr>
        </p:nvSpPr>
        <p:spPr/>
        <p:txBody>
          <a:bodyPr/>
          <a:lstStyle>
            <a:lvl1pPr>
              <a:defRPr/>
            </a:lvl1pPr>
          </a:lstStyle>
          <a:p>
            <a:pPr>
              <a:defRPr/>
            </a:pPr>
            <a:fld id="{0D3F7332-EE03-4235-A578-DF47D7D1159F}" type="datetimeFigureOut">
              <a:rPr lang="it-IT"/>
              <a:pPr>
                <a:defRPr/>
              </a:pPr>
              <a:t>01/03/2023</a:t>
            </a:fld>
            <a:endParaRPr lang="it-IT"/>
          </a:p>
        </p:txBody>
      </p:sp>
      <p:sp>
        <p:nvSpPr>
          <p:cNvPr id="5" name="Segnaposto piè di pagina 4">
            <a:extLst>
              <a:ext uri="{FF2B5EF4-FFF2-40B4-BE49-F238E27FC236}">
                <a16:creationId xmlns:a16="http://schemas.microsoft.com/office/drawing/2014/main" id="{73EBF807-93AF-4DE8-A0D8-85C11616330B}"/>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AD52B602-4055-4F64-BD92-BD82B9752206}"/>
              </a:ext>
            </a:extLst>
          </p:cNvPr>
          <p:cNvSpPr>
            <a:spLocks noGrp="1"/>
          </p:cNvSpPr>
          <p:nvPr>
            <p:ph type="sldNum" sz="quarter" idx="12"/>
          </p:nvPr>
        </p:nvSpPr>
        <p:spPr/>
        <p:txBody>
          <a:bodyPr/>
          <a:lstStyle>
            <a:lvl1pPr>
              <a:defRPr/>
            </a:lvl1pPr>
          </a:lstStyle>
          <a:p>
            <a:pPr>
              <a:defRPr/>
            </a:pPr>
            <a:fld id="{CEB47351-4591-4FA6-B6DB-0B3C6333F860}" type="slidenum">
              <a:rPr lang="it-IT" altLang="it-IT"/>
              <a:pPr>
                <a:defRPr/>
              </a:pPr>
              <a:t>‹N›</a:t>
            </a:fld>
            <a:endParaRPr lang="it-IT" altLang="it-IT"/>
          </a:p>
        </p:txBody>
      </p:sp>
    </p:spTree>
    <p:extLst>
      <p:ext uri="{BB962C8B-B14F-4D97-AF65-F5344CB8AC3E}">
        <p14:creationId xmlns:p14="http://schemas.microsoft.com/office/powerpoint/2010/main" val="42557627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3212F57-3A07-4BF5-BF38-F172B62D62D3}"/>
              </a:ext>
            </a:extLst>
          </p:cNvPr>
          <p:cNvSpPr>
            <a:spLocks noGrp="1"/>
          </p:cNvSpPr>
          <p:nvPr>
            <p:ph type="dt" sz="half" idx="10"/>
          </p:nvPr>
        </p:nvSpPr>
        <p:spPr/>
        <p:txBody>
          <a:bodyPr/>
          <a:lstStyle>
            <a:lvl1pPr>
              <a:defRPr/>
            </a:lvl1pPr>
          </a:lstStyle>
          <a:p>
            <a:pPr>
              <a:defRPr/>
            </a:pPr>
            <a:fld id="{3480DBF6-10A8-4040-A672-BEBABCC9B2C3}" type="datetimeFigureOut">
              <a:rPr lang="it-IT"/>
              <a:pPr>
                <a:defRPr/>
              </a:pPr>
              <a:t>01/03/2023</a:t>
            </a:fld>
            <a:endParaRPr lang="it-IT"/>
          </a:p>
        </p:txBody>
      </p:sp>
      <p:sp>
        <p:nvSpPr>
          <p:cNvPr id="5" name="Segnaposto piè di pagina 4">
            <a:extLst>
              <a:ext uri="{FF2B5EF4-FFF2-40B4-BE49-F238E27FC236}">
                <a16:creationId xmlns:a16="http://schemas.microsoft.com/office/drawing/2014/main" id="{6ED85CBA-6869-42DD-99A0-B4A4D40C49A3}"/>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594946CA-8806-4356-9CAC-423C67415D61}"/>
              </a:ext>
            </a:extLst>
          </p:cNvPr>
          <p:cNvSpPr>
            <a:spLocks noGrp="1"/>
          </p:cNvSpPr>
          <p:nvPr>
            <p:ph type="sldNum" sz="quarter" idx="12"/>
          </p:nvPr>
        </p:nvSpPr>
        <p:spPr/>
        <p:txBody>
          <a:bodyPr/>
          <a:lstStyle>
            <a:lvl1pPr>
              <a:defRPr/>
            </a:lvl1pPr>
          </a:lstStyle>
          <a:p>
            <a:pPr>
              <a:defRPr/>
            </a:pPr>
            <a:fld id="{791796D2-152F-4299-8A02-ADCD1C03C8A1}" type="slidenum">
              <a:rPr lang="it-IT" altLang="it-IT"/>
              <a:pPr>
                <a:defRPr/>
              </a:pPr>
              <a:t>‹N›</a:t>
            </a:fld>
            <a:endParaRPr lang="it-IT" altLang="it-IT"/>
          </a:p>
        </p:txBody>
      </p:sp>
    </p:spTree>
    <p:extLst>
      <p:ext uri="{BB962C8B-B14F-4D97-AF65-F5344CB8AC3E}">
        <p14:creationId xmlns:p14="http://schemas.microsoft.com/office/powerpoint/2010/main" val="1166389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00E0C9EA-F375-44AE-96F1-65EB4F6F534E}"/>
              </a:ext>
            </a:extLst>
          </p:cNvPr>
          <p:cNvSpPr>
            <a:spLocks noGrp="1"/>
          </p:cNvSpPr>
          <p:nvPr>
            <p:ph type="dt" sz="half" idx="10"/>
          </p:nvPr>
        </p:nvSpPr>
        <p:spPr/>
        <p:txBody>
          <a:bodyPr/>
          <a:lstStyle>
            <a:lvl1pPr>
              <a:defRPr/>
            </a:lvl1pPr>
          </a:lstStyle>
          <a:p>
            <a:pPr>
              <a:defRPr/>
            </a:pPr>
            <a:fld id="{B5353EAC-A6A3-46FC-A52D-5CF0C15455CD}" type="datetimeFigureOut">
              <a:rPr lang="it-IT"/>
              <a:pPr>
                <a:defRPr/>
              </a:pPr>
              <a:t>01/03/2023</a:t>
            </a:fld>
            <a:endParaRPr lang="it-IT"/>
          </a:p>
        </p:txBody>
      </p:sp>
      <p:sp>
        <p:nvSpPr>
          <p:cNvPr id="5" name="Segnaposto piè di pagina 4">
            <a:extLst>
              <a:ext uri="{FF2B5EF4-FFF2-40B4-BE49-F238E27FC236}">
                <a16:creationId xmlns:a16="http://schemas.microsoft.com/office/drawing/2014/main" id="{2A055581-1894-4879-BD49-5D265049F60F}"/>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44CFFCBC-E882-4DCA-94E4-83C0443BE58C}"/>
              </a:ext>
            </a:extLst>
          </p:cNvPr>
          <p:cNvSpPr>
            <a:spLocks noGrp="1"/>
          </p:cNvSpPr>
          <p:nvPr>
            <p:ph type="sldNum" sz="quarter" idx="12"/>
          </p:nvPr>
        </p:nvSpPr>
        <p:spPr/>
        <p:txBody>
          <a:bodyPr/>
          <a:lstStyle>
            <a:lvl1pPr>
              <a:defRPr/>
            </a:lvl1pPr>
          </a:lstStyle>
          <a:p>
            <a:pPr>
              <a:defRPr/>
            </a:pPr>
            <a:fld id="{3EA2E31C-7CE7-46F3-9B30-0E2F917F7007}" type="slidenum">
              <a:rPr lang="it-IT"/>
              <a:pPr>
                <a:defRPr/>
              </a:pPr>
              <a:t>‹N›</a:t>
            </a:fld>
            <a:endParaRPr lang="it-IT"/>
          </a:p>
        </p:txBody>
      </p:sp>
    </p:spTree>
    <p:extLst>
      <p:ext uri="{BB962C8B-B14F-4D97-AF65-F5344CB8AC3E}">
        <p14:creationId xmlns:p14="http://schemas.microsoft.com/office/powerpoint/2010/main" val="2627689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609600" y="2924945"/>
            <a:ext cx="5384800" cy="32012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4" name="Segnaposto contenuto 3"/>
          <p:cNvSpPr>
            <a:spLocks noGrp="1"/>
          </p:cNvSpPr>
          <p:nvPr>
            <p:ph sz="half" idx="2"/>
          </p:nvPr>
        </p:nvSpPr>
        <p:spPr>
          <a:xfrm>
            <a:off x="6197600" y="2924945"/>
            <a:ext cx="5384800" cy="32012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5" name="Segnaposto data 3">
            <a:extLst>
              <a:ext uri="{FF2B5EF4-FFF2-40B4-BE49-F238E27FC236}">
                <a16:creationId xmlns:a16="http://schemas.microsoft.com/office/drawing/2014/main" id="{7D351C25-1008-4726-9978-93C76FAD144D}"/>
              </a:ext>
            </a:extLst>
          </p:cNvPr>
          <p:cNvSpPr>
            <a:spLocks noGrp="1"/>
          </p:cNvSpPr>
          <p:nvPr>
            <p:ph type="dt" sz="half" idx="10"/>
          </p:nvPr>
        </p:nvSpPr>
        <p:spPr/>
        <p:txBody>
          <a:bodyPr/>
          <a:lstStyle>
            <a:lvl1pPr>
              <a:defRPr/>
            </a:lvl1pPr>
          </a:lstStyle>
          <a:p>
            <a:pPr>
              <a:defRPr/>
            </a:pPr>
            <a:fld id="{1FD0F95D-E9E6-43C3-B38D-CB0E7A10CAB7}" type="datetimeFigureOut">
              <a:rPr lang="it-IT"/>
              <a:pPr>
                <a:defRPr/>
              </a:pPr>
              <a:t>01/03/2023</a:t>
            </a:fld>
            <a:endParaRPr lang="it-IT"/>
          </a:p>
        </p:txBody>
      </p:sp>
      <p:sp>
        <p:nvSpPr>
          <p:cNvPr id="6" name="Segnaposto piè di pagina 4">
            <a:extLst>
              <a:ext uri="{FF2B5EF4-FFF2-40B4-BE49-F238E27FC236}">
                <a16:creationId xmlns:a16="http://schemas.microsoft.com/office/drawing/2014/main" id="{C89F3B81-8F17-4ED6-A9BD-6955C8B37EC1}"/>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A513C6FF-112C-4BF4-96FB-A7671671054B}"/>
              </a:ext>
            </a:extLst>
          </p:cNvPr>
          <p:cNvSpPr>
            <a:spLocks noGrp="1"/>
          </p:cNvSpPr>
          <p:nvPr>
            <p:ph type="sldNum" sz="quarter" idx="12"/>
          </p:nvPr>
        </p:nvSpPr>
        <p:spPr/>
        <p:txBody>
          <a:bodyPr/>
          <a:lstStyle>
            <a:lvl1pPr>
              <a:defRPr/>
            </a:lvl1pPr>
          </a:lstStyle>
          <a:p>
            <a:pPr>
              <a:defRPr/>
            </a:pPr>
            <a:fld id="{E6581868-47D3-430F-8845-C52B8A76C97F}" type="slidenum">
              <a:rPr lang="it-IT"/>
              <a:pPr>
                <a:defRPr/>
              </a:pPr>
              <a:t>‹N›</a:t>
            </a:fld>
            <a:endParaRPr lang="it-IT"/>
          </a:p>
        </p:txBody>
      </p:sp>
    </p:spTree>
    <p:extLst>
      <p:ext uri="{BB962C8B-B14F-4D97-AF65-F5344CB8AC3E}">
        <p14:creationId xmlns:p14="http://schemas.microsoft.com/office/powerpoint/2010/main" val="1063488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609600" y="3284984"/>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609600" y="4365104"/>
            <a:ext cx="5386917" cy="176105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5" name="Segnaposto testo 4"/>
          <p:cNvSpPr>
            <a:spLocks noGrp="1"/>
          </p:cNvSpPr>
          <p:nvPr>
            <p:ph type="body" sz="quarter" idx="3"/>
          </p:nvPr>
        </p:nvSpPr>
        <p:spPr>
          <a:xfrm>
            <a:off x="6193368" y="3284984"/>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93368" y="4365104"/>
            <a:ext cx="5389033" cy="176105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7" name="Segnaposto data 3">
            <a:extLst>
              <a:ext uri="{FF2B5EF4-FFF2-40B4-BE49-F238E27FC236}">
                <a16:creationId xmlns:a16="http://schemas.microsoft.com/office/drawing/2014/main" id="{6450314C-B074-458A-9B31-3664A0A88A4B}"/>
              </a:ext>
            </a:extLst>
          </p:cNvPr>
          <p:cNvSpPr>
            <a:spLocks noGrp="1"/>
          </p:cNvSpPr>
          <p:nvPr>
            <p:ph type="dt" sz="half" idx="10"/>
          </p:nvPr>
        </p:nvSpPr>
        <p:spPr/>
        <p:txBody>
          <a:bodyPr/>
          <a:lstStyle>
            <a:lvl1pPr>
              <a:defRPr/>
            </a:lvl1pPr>
          </a:lstStyle>
          <a:p>
            <a:pPr>
              <a:defRPr/>
            </a:pPr>
            <a:fld id="{939C692A-7B51-4B71-BCBB-E7A1F16DA356}" type="datetimeFigureOut">
              <a:rPr lang="it-IT"/>
              <a:pPr>
                <a:defRPr/>
              </a:pPr>
              <a:t>01/03/2023</a:t>
            </a:fld>
            <a:endParaRPr lang="it-IT"/>
          </a:p>
        </p:txBody>
      </p:sp>
      <p:sp>
        <p:nvSpPr>
          <p:cNvPr id="8" name="Segnaposto piè di pagina 4">
            <a:extLst>
              <a:ext uri="{FF2B5EF4-FFF2-40B4-BE49-F238E27FC236}">
                <a16:creationId xmlns:a16="http://schemas.microsoft.com/office/drawing/2014/main" id="{9E5FBB0E-FED9-4BAB-BA61-8B23BB80218C}"/>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5">
            <a:extLst>
              <a:ext uri="{FF2B5EF4-FFF2-40B4-BE49-F238E27FC236}">
                <a16:creationId xmlns:a16="http://schemas.microsoft.com/office/drawing/2014/main" id="{01D04573-4227-4FD8-BF33-B691F1D194B6}"/>
              </a:ext>
            </a:extLst>
          </p:cNvPr>
          <p:cNvSpPr>
            <a:spLocks noGrp="1"/>
          </p:cNvSpPr>
          <p:nvPr>
            <p:ph type="sldNum" sz="quarter" idx="12"/>
          </p:nvPr>
        </p:nvSpPr>
        <p:spPr/>
        <p:txBody>
          <a:bodyPr/>
          <a:lstStyle>
            <a:lvl1pPr>
              <a:defRPr/>
            </a:lvl1pPr>
          </a:lstStyle>
          <a:p>
            <a:pPr>
              <a:defRPr/>
            </a:pPr>
            <a:fld id="{294EA05C-0CC0-4965-AB0C-B63F3BABEF39}" type="slidenum">
              <a:rPr lang="it-IT"/>
              <a:pPr>
                <a:defRPr/>
              </a:pPr>
              <a:t>‹N›</a:t>
            </a:fld>
            <a:endParaRPr lang="it-IT"/>
          </a:p>
        </p:txBody>
      </p:sp>
    </p:spTree>
    <p:extLst>
      <p:ext uri="{BB962C8B-B14F-4D97-AF65-F5344CB8AC3E}">
        <p14:creationId xmlns:p14="http://schemas.microsoft.com/office/powerpoint/2010/main" val="238045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3">
            <a:extLst>
              <a:ext uri="{FF2B5EF4-FFF2-40B4-BE49-F238E27FC236}">
                <a16:creationId xmlns:a16="http://schemas.microsoft.com/office/drawing/2014/main" id="{4ED64D07-6064-473B-86D2-CB389B70A0D1}"/>
              </a:ext>
            </a:extLst>
          </p:cNvPr>
          <p:cNvSpPr>
            <a:spLocks noGrp="1"/>
          </p:cNvSpPr>
          <p:nvPr>
            <p:ph type="dt" sz="half" idx="10"/>
          </p:nvPr>
        </p:nvSpPr>
        <p:spPr/>
        <p:txBody>
          <a:bodyPr/>
          <a:lstStyle>
            <a:lvl1pPr>
              <a:defRPr/>
            </a:lvl1pPr>
          </a:lstStyle>
          <a:p>
            <a:pPr>
              <a:defRPr/>
            </a:pPr>
            <a:fld id="{C5992703-DF8D-4D29-A4AE-21AE939A6764}" type="datetimeFigureOut">
              <a:rPr lang="it-IT"/>
              <a:pPr>
                <a:defRPr/>
              </a:pPr>
              <a:t>01/03/2023</a:t>
            </a:fld>
            <a:endParaRPr lang="it-IT"/>
          </a:p>
        </p:txBody>
      </p:sp>
      <p:sp>
        <p:nvSpPr>
          <p:cNvPr id="4" name="Segnaposto piè di pagina 4">
            <a:extLst>
              <a:ext uri="{FF2B5EF4-FFF2-40B4-BE49-F238E27FC236}">
                <a16:creationId xmlns:a16="http://schemas.microsoft.com/office/drawing/2014/main" id="{80172E85-BEC4-4D7C-849C-50120A039284}"/>
              </a:ext>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5">
            <a:extLst>
              <a:ext uri="{FF2B5EF4-FFF2-40B4-BE49-F238E27FC236}">
                <a16:creationId xmlns:a16="http://schemas.microsoft.com/office/drawing/2014/main" id="{8DA74DE2-7C92-43F7-AB07-58D52A946497}"/>
              </a:ext>
            </a:extLst>
          </p:cNvPr>
          <p:cNvSpPr>
            <a:spLocks noGrp="1"/>
          </p:cNvSpPr>
          <p:nvPr>
            <p:ph type="sldNum" sz="quarter" idx="12"/>
          </p:nvPr>
        </p:nvSpPr>
        <p:spPr/>
        <p:txBody>
          <a:bodyPr/>
          <a:lstStyle>
            <a:lvl1pPr>
              <a:defRPr/>
            </a:lvl1pPr>
          </a:lstStyle>
          <a:p>
            <a:pPr>
              <a:defRPr/>
            </a:pPr>
            <a:fld id="{D737C5BD-0644-47BF-8137-625F9CE1FFA3}" type="slidenum">
              <a:rPr lang="it-IT"/>
              <a:pPr>
                <a:defRPr/>
              </a:pPr>
              <a:t>‹N›</a:t>
            </a:fld>
            <a:endParaRPr lang="it-IT"/>
          </a:p>
        </p:txBody>
      </p:sp>
    </p:spTree>
    <p:extLst>
      <p:ext uri="{BB962C8B-B14F-4D97-AF65-F5344CB8AC3E}">
        <p14:creationId xmlns:p14="http://schemas.microsoft.com/office/powerpoint/2010/main" val="80281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id="{50FB826E-ED45-4074-9132-6AC155170932}"/>
              </a:ext>
            </a:extLst>
          </p:cNvPr>
          <p:cNvSpPr>
            <a:spLocks noGrp="1"/>
          </p:cNvSpPr>
          <p:nvPr>
            <p:ph type="dt" sz="half" idx="10"/>
          </p:nvPr>
        </p:nvSpPr>
        <p:spPr/>
        <p:txBody>
          <a:bodyPr/>
          <a:lstStyle>
            <a:lvl1pPr>
              <a:defRPr/>
            </a:lvl1pPr>
          </a:lstStyle>
          <a:p>
            <a:pPr>
              <a:defRPr/>
            </a:pPr>
            <a:fld id="{03D38F68-8A36-4BA7-9A14-6AC3515AAE18}" type="datetimeFigureOut">
              <a:rPr lang="it-IT"/>
              <a:pPr>
                <a:defRPr/>
              </a:pPr>
              <a:t>01/03/2023</a:t>
            </a:fld>
            <a:endParaRPr lang="it-IT"/>
          </a:p>
        </p:txBody>
      </p:sp>
      <p:sp>
        <p:nvSpPr>
          <p:cNvPr id="3" name="Segnaposto piè di pagina 4">
            <a:extLst>
              <a:ext uri="{FF2B5EF4-FFF2-40B4-BE49-F238E27FC236}">
                <a16:creationId xmlns:a16="http://schemas.microsoft.com/office/drawing/2014/main" id="{266E7DC2-3A62-4F55-B038-ED39D4731913}"/>
              </a:ext>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5">
            <a:extLst>
              <a:ext uri="{FF2B5EF4-FFF2-40B4-BE49-F238E27FC236}">
                <a16:creationId xmlns:a16="http://schemas.microsoft.com/office/drawing/2014/main" id="{FF804984-865E-4E45-A08C-AD19B362BAD0}"/>
              </a:ext>
            </a:extLst>
          </p:cNvPr>
          <p:cNvSpPr>
            <a:spLocks noGrp="1"/>
          </p:cNvSpPr>
          <p:nvPr>
            <p:ph type="sldNum" sz="quarter" idx="12"/>
          </p:nvPr>
        </p:nvSpPr>
        <p:spPr/>
        <p:txBody>
          <a:bodyPr/>
          <a:lstStyle>
            <a:lvl1pPr>
              <a:defRPr/>
            </a:lvl1pPr>
          </a:lstStyle>
          <a:p>
            <a:pPr>
              <a:defRPr/>
            </a:pPr>
            <a:fld id="{FF84FD66-DABB-4373-9E03-C71BBB5A49F2}" type="slidenum">
              <a:rPr lang="it-IT"/>
              <a:pPr>
                <a:defRPr/>
              </a:pPr>
              <a:t>‹N›</a:t>
            </a:fld>
            <a:endParaRPr lang="it-IT"/>
          </a:p>
        </p:txBody>
      </p:sp>
    </p:spTree>
    <p:extLst>
      <p:ext uri="{BB962C8B-B14F-4D97-AF65-F5344CB8AC3E}">
        <p14:creationId xmlns:p14="http://schemas.microsoft.com/office/powerpoint/2010/main" val="201301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1844824"/>
            <a:ext cx="4011084" cy="792088"/>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4766733" y="1844825"/>
            <a:ext cx="6815667" cy="42813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4" name="Segnaposto testo 3"/>
          <p:cNvSpPr>
            <a:spLocks noGrp="1"/>
          </p:cNvSpPr>
          <p:nvPr>
            <p:ph type="body" sz="half" idx="2"/>
          </p:nvPr>
        </p:nvSpPr>
        <p:spPr>
          <a:xfrm>
            <a:off x="609601" y="2636913"/>
            <a:ext cx="4011084" cy="34892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3">
            <a:extLst>
              <a:ext uri="{FF2B5EF4-FFF2-40B4-BE49-F238E27FC236}">
                <a16:creationId xmlns:a16="http://schemas.microsoft.com/office/drawing/2014/main" id="{A3837A2D-DDF6-468A-BB1E-71CA628C3456}"/>
              </a:ext>
            </a:extLst>
          </p:cNvPr>
          <p:cNvSpPr>
            <a:spLocks noGrp="1"/>
          </p:cNvSpPr>
          <p:nvPr>
            <p:ph type="dt" sz="half" idx="10"/>
          </p:nvPr>
        </p:nvSpPr>
        <p:spPr/>
        <p:txBody>
          <a:bodyPr/>
          <a:lstStyle>
            <a:lvl1pPr>
              <a:defRPr/>
            </a:lvl1pPr>
          </a:lstStyle>
          <a:p>
            <a:pPr>
              <a:defRPr/>
            </a:pPr>
            <a:fld id="{183432FF-2C01-47E9-A3E8-C2387C9DEBA7}" type="datetimeFigureOut">
              <a:rPr lang="it-IT"/>
              <a:pPr>
                <a:defRPr/>
              </a:pPr>
              <a:t>01/03/2023</a:t>
            </a:fld>
            <a:endParaRPr lang="it-IT"/>
          </a:p>
        </p:txBody>
      </p:sp>
      <p:sp>
        <p:nvSpPr>
          <p:cNvPr id="6" name="Segnaposto piè di pagina 4">
            <a:extLst>
              <a:ext uri="{FF2B5EF4-FFF2-40B4-BE49-F238E27FC236}">
                <a16:creationId xmlns:a16="http://schemas.microsoft.com/office/drawing/2014/main" id="{F7A82B2B-41C9-4ECE-8DE9-E3E1FB913FCB}"/>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C0FCEB1F-2511-40D4-839E-FBEBAE14D909}"/>
              </a:ext>
            </a:extLst>
          </p:cNvPr>
          <p:cNvSpPr>
            <a:spLocks noGrp="1"/>
          </p:cNvSpPr>
          <p:nvPr>
            <p:ph type="sldNum" sz="quarter" idx="12"/>
          </p:nvPr>
        </p:nvSpPr>
        <p:spPr/>
        <p:txBody>
          <a:bodyPr/>
          <a:lstStyle>
            <a:lvl1pPr>
              <a:defRPr/>
            </a:lvl1pPr>
          </a:lstStyle>
          <a:p>
            <a:pPr>
              <a:defRPr/>
            </a:pPr>
            <a:fld id="{02B5503D-D958-44E6-803A-BFA04C71C0AA}" type="slidenum">
              <a:rPr lang="it-IT"/>
              <a:pPr>
                <a:defRPr/>
              </a:pPr>
              <a:t>‹N›</a:t>
            </a:fld>
            <a:endParaRPr lang="it-IT"/>
          </a:p>
        </p:txBody>
      </p:sp>
    </p:spTree>
    <p:extLst>
      <p:ext uri="{BB962C8B-B14F-4D97-AF65-F5344CB8AC3E}">
        <p14:creationId xmlns:p14="http://schemas.microsoft.com/office/powerpoint/2010/main" val="1701333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2389717" y="1844824"/>
            <a:ext cx="7315200" cy="288275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Trascinare l'immagine su un segnaposto o fare clic sull'icona per aggiungerla</a:t>
            </a:r>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3">
            <a:extLst>
              <a:ext uri="{FF2B5EF4-FFF2-40B4-BE49-F238E27FC236}">
                <a16:creationId xmlns:a16="http://schemas.microsoft.com/office/drawing/2014/main" id="{A7EC2B53-0680-43C8-84F7-03B0C7955A62}"/>
              </a:ext>
            </a:extLst>
          </p:cNvPr>
          <p:cNvSpPr>
            <a:spLocks noGrp="1"/>
          </p:cNvSpPr>
          <p:nvPr>
            <p:ph type="dt" sz="half" idx="10"/>
          </p:nvPr>
        </p:nvSpPr>
        <p:spPr/>
        <p:txBody>
          <a:bodyPr/>
          <a:lstStyle>
            <a:lvl1pPr>
              <a:defRPr/>
            </a:lvl1pPr>
          </a:lstStyle>
          <a:p>
            <a:pPr>
              <a:defRPr/>
            </a:pPr>
            <a:fld id="{51594C1B-1E50-4A94-B531-F36D375EBF25}" type="datetimeFigureOut">
              <a:rPr lang="it-IT"/>
              <a:pPr>
                <a:defRPr/>
              </a:pPr>
              <a:t>01/03/2023</a:t>
            </a:fld>
            <a:endParaRPr lang="it-IT"/>
          </a:p>
        </p:txBody>
      </p:sp>
      <p:sp>
        <p:nvSpPr>
          <p:cNvPr id="6" name="Segnaposto piè di pagina 4">
            <a:extLst>
              <a:ext uri="{FF2B5EF4-FFF2-40B4-BE49-F238E27FC236}">
                <a16:creationId xmlns:a16="http://schemas.microsoft.com/office/drawing/2014/main" id="{A875BBAF-BD4D-4A55-A1C3-519C3456E5EB}"/>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AE4319F8-A995-4C35-ABB9-A9DC48834401}"/>
              </a:ext>
            </a:extLst>
          </p:cNvPr>
          <p:cNvSpPr>
            <a:spLocks noGrp="1"/>
          </p:cNvSpPr>
          <p:nvPr>
            <p:ph type="sldNum" sz="quarter" idx="12"/>
          </p:nvPr>
        </p:nvSpPr>
        <p:spPr/>
        <p:txBody>
          <a:bodyPr/>
          <a:lstStyle>
            <a:lvl1pPr>
              <a:defRPr/>
            </a:lvl1pPr>
          </a:lstStyle>
          <a:p>
            <a:pPr>
              <a:defRPr/>
            </a:pPr>
            <a:fld id="{71183F95-B5A0-48C0-AC57-5E8B51A0A147}" type="slidenum">
              <a:rPr lang="it-IT"/>
              <a:pPr>
                <a:defRPr/>
              </a:pPr>
              <a:t>‹N›</a:t>
            </a:fld>
            <a:endParaRPr lang="it-IT"/>
          </a:p>
        </p:txBody>
      </p:sp>
    </p:spTree>
    <p:extLst>
      <p:ext uri="{BB962C8B-B14F-4D97-AF65-F5344CB8AC3E}">
        <p14:creationId xmlns:p14="http://schemas.microsoft.com/office/powerpoint/2010/main" val="1482762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Segnaposto titolo 1">
            <a:extLst>
              <a:ext uri="{FF2B5EF4-FFF2-40B4-BE49-F238E27FC236}">
                <a16:creationId xmlns:a16="http://schemas.microsoft.com/office/drawing/2014/main" id="{6E91DC13-4188-4516-B998-AFBF437D4DEF}"/>
              </a:ext>
            </a:extLst>
          </p:cNvPr>
          <p:cNvSpPr>
            <a:spLocks noGrp="1"/>
          </p:cNvSpPr>
          <p:nvPr>
            <p:ph type="title"/>
          </p:nvPr>
        </p:nvSpPr>
        <p:spPr bwMode="auto">
          <a:xfrm>
            <a:off x="623888" y="1628775"/>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a:extLst>
              <a:ext uri="{FF2B5EF4-FFF2-40B4-BE49-F238E27FC236}">
                <a16:creationId xmlns:a16="http://schemas.microsoft.com/office/drawing/2014/main" id="{15106921-0731-4B55-AE91-0E3CD3389996}"/>
              </a:ext>
            </a:extLst>
          </p:cNvPr>
          <p:cNvSpPr>
            <a:spLocks noGrp="1"/>
          </p:cNvSpPr>
          <p:nvPr>
            <p:ph type="body" idx="1"/>
          </p:nvPr>
        </p:nvSpPr>
        <p:spPr bwMode="auto">
          <a:xfrm>
            <a:off x="609600" y="2924175"/>
            <a:ext cx="10972800" cy="320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a16="http://schemas.microsoft.com/office/drawing/2014/main" id="{74C466BF-CBC0-45B5-A6D1-65D882677AEC}"/>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ea typeface="+mn-ea"/>
                <a:cs typeface="+mn-cs"/>
              </a:defRPr>
            </a:lvl1pPr>
          </a:lstStyle>
          <a:p>
            <a:pPr>
              <a:defRPr/>
            </a:pPr>
            <a:fld id="{D5EEB0DB-35BD-4275-910C-39F234033CB4}" type="datetimeFigureOut">
              <a:rPr lang="it-IT"/>
              <a:pPr>
                <a:defRPr/>
              </a:pPr>
              <a:t>01/03/2023</a:t>
            </a:fld>
            <a:endParaRPr lang="it-IT"/>
          </a:p>
        </p:txBody>
      </p:sp>
      <p:sp>
        <p:nvSpPr>
          <p:cNvPr id="5" name="Segnaposto piè di pagina 4">
            <a:extLst>
              <a:ext uri="{FF2B5EF4-FFF2-40B4-BE49-F238E27FC236}">
                <a16:creationId xmlns:a16="http://schemas.microsoft.com/office/drawing/2014/main" id="{67208E6F-7A51-4825-8DF6-9C2255C0054C}"/>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it-IT"/>
          </a:p>
        </p:txBody>
      </p:sp>
      <p:sp>
        <p:nvSpPr>
          <p:cNvPr id="6" name="Segnaposto numero diapositiva 5">
            <a:extLst>
              <a:ext uri="{FF2B5EF4-FFF2-40B4-BE49-F238E27FC236}">
                <a16:creationId xmlns:a16="http://schemas.microsoft.com/office/drawing/2014/main" id="{A6E0FC54-4FF7-480B-A60C-A32ED866C2B2}"/>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fontAlgn="auto" hangingPunct="1">
              <a:spcBef>
                <a:spcPts val="0"/>
              </a:spcBef>
              <a:spcAft>
                <a:spcPts val="0"/>
              </a:spcAft>
              <a:defRPr sz="1200" smtClean="0">
                <a:solidFill>
                  <a:srgbClr val="898989"/>
                </a:solidFill>
                <a:latin typeface="Calibri" charset="0"/>
              </a:defRPr>
            </a:lvl1pPr>
          </a:lstStyle>
          <a:p>
            <a:pPr>
              <a:defRPr/>
            </a:pPr>
            <a:fld id="{DCC3A8C6-B98F-4B17-A5B4-81BF38844796}"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Calibri" charset="0"/>
        </a:defRPr>
      </a:lvl2pPr>
      <a:lvl3pPr algn="ctr" rtl="0" fontAlgn="base">
        <a:spcBef>
          <a:spcPct val="0"/>
        </a:spcBef>
        <a:spcAft>
          <a:spcPct val="0"/>
        </a:spcAft>
        <a:defRPr sz="4400">
          <a:solidFill>
            <a:schemeClr val="tx2"/>
          </a:solidFill>
          <a:latin typeface="Calibri" charset="0"/>
        </a:defRPr>
      </a:lvl3pPr>
      <a:lvl4pPr algn="ctr" rtl="0" fontAlgn="base">
        <a:spcBef>
          <a:spcPct val="0"/>
        </a:spcBef>
        <a:spcAft>
          <a:spcPct val="0"/>
        </a:spcAft>
        <a:defRPr sz="4400">
          <a:solidFill>
            <a:schemeClr val="tx2"/>
          </a:solidFill>
          <a:latin typeface="Calibri" charset="0"/>
        </a:defRPr>
      </a:lvl4pPr>
      <a:lvl5pPr algn="ctr" rtl="0" fontAlgn="base">
        <a:spcBef>
          <a:spcPct val="0"/>
        </a:spcBef>
        <a:spcAft>
          <a:spcPct val="0"/>
        </a:spcAft>
        <a:defRPr sz="4400">
          <a:solidFill>
            <a:schemeClr val="tx2"/>
          </a:solidFill>
          <a:latin typeface="Calibri" charset="0"/>
        </a:defRPr>
      </a:lvl5pPr>
      <a:lvl6pPr marL="457200" algn="ctr" rtl="0" eaLnBrk="1" fontAlgn="base" hangingPunct="1">
        <a:spcBef>
          <a:spcPct val="0"/>
        </a:spcBef>
        <a:spcAft>
          <a:spcPct val="0"/>
        </a:spcAft>
        <a:defRPr sz="4400">
          <a:solidFill>
            <a:schemeClr val="tx2"/>
          </a:solidFill>
          <a:latin typeface="Calibri" charset="0"/>
        </a:defRPr>
      </a:lvl6pPr>
      <a:lvl7pPr marL="914400" algn="ctr" rtl="0" eaLnBrk="1" fontAlgn="base" hangingPunct="1">
        <a:spcBef>
          <a:spcPct val="0"/>
        </a:spcBef>
        <a:spcAft>
          <a:spcPct val="0"/>
        </a:spcAft>
        <a:defRPr sz="4400">
          <a:solidFill>
            <a:schemeClr val="tx2"/>
          </a:solidFill>
          <a:latin typeface="Calibri" charset="0"/>
        </a:defRPr>
      </a:lvl7pPr>
      <a:lvl8pPr marL="1371600" algn="ctr" rtl="0" eaLnBrk="1" fontAlgn="base" hangingPunct="1">
        <a:spcBef>
          <a:spcPct val="0"/>
        </a:spcBef>
        <a:spcAft>
          <a:spcPct val="0"/>
        </a:spcAft>
        <a:defRPr sz="4400">
          <a:solidFill>
            <a:schemeClr val="tx2"/>
          </a:solidFill>
          <a:latin typeface="Calibri" charset="0"/>
        </a:defRPr>
      </a:lvl8pPr>
      <a:lvl9pPr marL="1828800" algn="ctr" rtl="0" eaLnBrk="1" fontAlgn="base" hangingPunct="1">
        <a:spcBef>
          <a:spcPct val="0"/>
        </a:spcBef>
        <a:spcAft>
          <a:spcPct val="0"/>
        </a:spcAft>
        <a:defRPr sz="4400">
          <a:solidFill>
            <a:schemeClr val="tx2"/>
          </a:solidFill>
          <a:latin typeface="Calibri"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Segnaposto titolo 1">
            <a:extLst>
              <a:ext uri="{FF2B5EF4-FFF2-40B4-BE49-F238E27FC236}">
                <a16:creationId xmlns:a16="http://schemas.microsoft.com/office/drawing/2014/main" id="{1D338371-5866-4522-84ED-3D364DE2267F}"/>
              </a:ext>
            </a:extLst>
          </p:cNvPr>
          <p:cNvSpPr>
            <a:spLocks noGrp="1"/>
          </p:cNvSpPr>
          <p:nvPr>
            <p:ph type="title"/>
          </p:nvPr>
        </p:nvSpPr>
        <p:spPr bwMode="auto">
          <a:xfrm>
            <a:off x="623888" y="1628775"/>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2051" name="Segnaposto testo 2">
            <a:extLst>
              <a:ext uri="{FF2B5EF4-FFF2-40B4-BE49-F238E27FC236}">
                <a16:creationId xmlns:a16="http://schemas.microsoft.com/office/drawing/2014/main" id="{87F83CC1-0B15-4723-B258-C42A09E0C2F7}"/>
              </a:ext>
            </a:extLst>
          </p:cNvPr>
          <p:cNvSpPr>
            <a:spLocks noGrp="1"/>
          </p:cNvSpPr>
          <p:nvPr>
            <p:ph type="body" idx="1"/>
          </p:nvPr>
        </p:nvSpPr>
        <p:spPr bwMode="auto">
          <a:xfrm>
            <a:off x="609600" y="2997200"/>
            <a:ext cx="10972800" cy="312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a16="http://schemas.microsoft.com/office/drawing/2014/main" id="{2AFE2224-0CF7-4984-AA30-8A54ED36ABED}"/>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cs typeface="+mn-cs"/>
              </a:defRPr>
            </a:lvl1pPr>
          </a:lstStyle>
          <a:p>
            <a:pPr>
              <a:defRPr/>
            </a:pPr>
            <a:fld id="{D88452A7-DEFA-40AA-A898-85EE5B15DF37}" type="datetimeFigureOut">
              <a:rPr lang="it-IT"/>
              <a:pPr>
                <a:defRPr/>
              </a:pPr>
              <a:t>01/03/2023</a:t>
            </a:fld>
            <a:endParaRPr lang="it-IT"/>
          </a:p>
        </p:txBody>
      </p:sp>
      <p:sp>
        <p:nvSpPr>
          <p:cNvPr id="5" name="Segnaposto piè di pagina 4">
            <a:extLst>
              <a:ext uri="{FF2B5EF4-FFF2-40B4-BE49-F238E27FC236}">
                <a16:creationId xmlns:a16="http://schemas.microsoft.com/office/drawing/2014/main" id="{16E31090-CC88-42A9-8292-405B1AE6397B}"/>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it-IT"/>
          </a:p>
        </p:txBody>
      </p:sp>
      <p:sp>
        <p:nvSpPr>
          <p:cNvPr id="6" name="Segnaposto numero diapositiva 5">
            <a:extLst>
              <a:ext uri="{FF2B5EF4-FFF2-40B4-BE49-F238E27FC236}">
                <a16:creationId xmlns:a16="http://schemas.microsoft.com/office/drawing/2014/main" id="{19CB7254-E801-4975-8B5B-64308A2AF887}"/>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fontAlgn="auto" hangingPunct="1">
              <a:spcBef>
                <a:spcPts val="0"/>
              </a:spcBef>
              <a:spcAft>
                <a:spcPts val="0"/>
              </a:spcAft>
              <a:defRPr sz="1200">
                <a:solidFill>
                  <a:srgbClr val="898989"/>
                </a:solidFill>
                <a:latin typeface="Calibri" charset="0"/>
              </a:defRPr>
            </a:lvl1pPr>
          </a:lstStyle>
          <a:p>
            <a:pPr>
              <a:defRPr/>
            </a:pPr>
            <a:fld id="{9E24DA7C-2369-4C9A-ACFB-E36EFB309C7E}"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fontAlgn="base">
        <a:spcBef>
          <a:spcPct val="0"/>
        </a:spcBef>
        <a:spcAft>
          <a:spcPct val="0"/>
        </a:spcAft>
        <a:defRPr sz="4400" kern="1200">
          <a:solidFill>
            <a:schemeClr val="tx1"/>
          </a:solidFill>
          <a:latin typeface="Arial" pitchFamily="34" charset="0"/>
          <a:ea typeface="Arial" charset="0"/>
          <a:cs typeface="Arial" pitchFamily="34" charset="0"/>
        </a:defRPr>
      </a:lvl1pPr>
      <a:lvl2pPr algn="ctr" rtl="0" fontAlgn="base">
        <a:spcBef>
          <a:spcPct val="0"/>
        </a:spcBef>
        <a:spcAft>
          <a:spcPct val="0"/>
        </a:spcAft>
        <a:defRPr sz="4400">
          <a:solidFill>
            <a:schemeClr val="tx1"/>
          </a:solidFill>
          <a:latin typeface="Arial" charset="0"/>
          <a:ea typeface="Arial" charset="0"/>
          <a:cs typeface="Arial" charset="0"/>
        </a:defRPr>
      </a:lvl2pPr>
      <a:lvl3pPr algn="ctr" rtl="0" fontAlgn="base">
        <a:spcBef>
          <a:spcPct val="0"/>
        </a:spcBef>
        <a:spcAft>
          <a:spcPct val="0"/>
        </a:spcAft>
        <a:defRPr sz="4400">
          <a:solidFill>
            <a:schemeClr val="tx1"/>
          </a:solidFill>
          <a:latin typeface="Arial" charset="0"/>
          <a:ea typeface="Arial" charset="0"/>
          <a:cs typeface="Arial" charset="0"/>
        </a:defRPr>
      </a:lvl3pPr>
      <a:lvl4pPr algn="ctr" rtl="0" fontAlgn="base">
        <a:spcBef>
          <a:spcPct val="0"/>
        </a:spcBef>
        <a:spcAft>
          <a:spcPct val="0"/>
        </a:spcAft>
        <a:defRPr sz="4400">
          <a:solidFill>
            <a:schemeClr val="tx1"/>
          </a:solidFill>
          <a:latin typeface="Arial" charset="0"/>
          <a:ea typeface="Arial" charset="0"/>
          <a:cs typeface="Arial" charset="0"/>
        </a:defRPr>
      </a:lvl4pPr>
      <a:lvl5pPr algn="ctr" rtl="0" fontAlgn="base">
        <a:spcBef>
          <a:spcPct val="0"/>
        </a:spcBef>
        <a:spcAft>
          <a:spcPct val="0"/>
        </a:spcAft>
        <a:defRPr sz="4400">
          <a:solidFill>
            <a:schemeClr val="tx1"/>
          </a:solidFill>
          <a:latin typeface="Arial" charset="0"/>
          <a:ea typeface="Arial" charset="0"/>
          <a:cs typeface="Arial" charset="0"/>
        </a:defRPr>
      </a:lvl5pPr>
      <a:lvl6pPr marL="457200" algn="ctr" rtl="0" eaLnBrk="1" fontAlgn="base" hangingPunct="1">
        <a:spcBef>
          <a:spcPct val="0"/>
        </a:spcBef>
        <a:spcAft>
          <a:spcPct val="0"/>
        </a:spcAft>
        <a:defRPr sz="4400">
          <a:solidFill>
            <a:schemeClr val="tx1"/>
          </a:solidFill>
          <a:latin typeface="Arial" charset="0"/>
          <a:ea typeface="Arial" charset="0"/>
          <a:cs typeface="Arial" charset="0"/>
        </a:defRPr>
      </a:lvl6pPr>
      <a:lvl7pPr marL="914400" algn="ctr" rtl="0" eaLnBrk="1" fontAlgn="base" hangingPunct="1">
        <a:spcBef>
          <a:spcPct val="0"/>
        </a:spcBef>
        <a:spcAft>
          <a:spcPct val="0"/>
        </a:spcAft>
        <a:defRPr sz="4400">
          <a:solidFill>
            <a:schemeClr val="tx1"/>
          </a:solidFill>
          <a:latin typeface="Arial" charset="0"/>
          <a:ea typeface="Arial" charset="0"/>
          <a:cs typeface="Arial" charset="0"/>
        </a:defRPr>
      </a:lvl7pPr>
      <a:lvl8pPr marL="1371600" algn="ctr" rtl="0" eaLnBrk="1" fontAlgn="base" hangingPunct="1">
        <a:spcBef>
          <a:spcPct val="0"/>
        </a:spcBef>
        <a:spcAft>
          <a:spcPct val="0"/>
        </a:spcAft>
        <a:defRPr sz="4400">
          <a:solidFill>
            <a:schemeClr val="tx1"/>
          </a:solidFill>
          <a:latin typeface="Arial" charset="0"/>
          <a:ea typeface="Arial" charset="0"/>
          <a:cs typeface="Arial" charset="0"/>
        </a:defRPr>
      </a:lvl8pPr>
      <a:lvl9pPr marL="1828800" algn="ctr" rtl="0" eaLnBrk="1" fontAlgn="base" hangingPunct="1">
        <a:spcBef>
          <a:spcPct val="0"/>
        </a:spcBef>
        <a:spcAft>
          <a:spcPct val="0"/>
        </a:spcAft>
        <a:defRPr sz="4400">
          <a:solidFill>
            <a:schemeClr val="tx1"/>
          </a:solidFill>
          <a:latin typeface="Arial" charset="0"/>
          <a:ea typeface="Arial" charset="0"/>
          <a:cs typeface="Arial"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Arial" pitchFamily="34" charset="0"/>
          <a:ea typeface="Arial" charset="0"/>
          <a:cs typeface="Arial" pitchFamily="34" charset="0"/>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Arial" pitchFamily="34" charset="0"/>
          <a:ea typeface="Arial" charset="0"/>
          <a:cs typeface="Arial" pitchFamily="34" charset="0"/>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Arial" pitchFamily="34" charset="0"/>
          <a:ea typeface="Arial" charset="0"/>
          <a:cs typeface="Arial" pitchFamily="34" charset="0"/>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Arial" pitchFamily="34" charset="0"/>
          <a:ea typeface="Arial" charset="0"/>
          <a:cs typeface="Arial" pitchFamily="34" charset="0"/>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olo 1">
            <a:extLst>
              <a:ext uri="{FF2B5EF4-FFF2-40B4-BE49-F238E27FC236}">
                <a16:creationId xmlns:a16="http://schemas.microsoft.com/office/drawing/2014/main" id="{EFFECE40-C447-4F5B-B912-B9DA025C0EBB}"/>
              </a:ext>
            </a:extLst>
          </p:cNvPr>
          <p:cNvSpPr>
            <a:spLocks noGrp="1"/>
          </p:cNvSpPr>
          <p:nvPr>
            <p:ph type="ctrTitle"/>
          </p:nvPr>
        </p:nvSpPr>
        <p:spPr>
          <a:xfrm>
            <a:off x="914400" y="2130425"/>
            <a:ext cx="10363200" cy="1470025"/>
          </a:xfrm>
        </p:spPr>
        <p:txBody>
          <a:bodyPr/>
          <a:lstStyle/>
          <a:p>
            <a:r>
              <a:rPr lang="it-IT" altLang="en-US" dirty="0"/>
              <a:t>IL PIANO INTEGRATO DI ATTIVITA’ E ORGANIZZAZIONE (PIAO) </a:t>
            </a:r>
            <a:endParaRPr lang="en-US" altLang="en-US" dirty="0"/>
          </a:p>
        </p:txBody>
      </p:sp>
      <p:sp>
        <p:nvSpPr>
          <p:cNvPr id="3" name="Sottotitolo 2">
            <a:extLst>
              <a:ext uri="{FF2B5EF4-FFF2-40B4-BE49-F238E27FC236}">
                <a16:creationId xmlns:a16="http://schemas.microsoft.com/office/drawing/2014/main" id="{18FF5C09-BDCD-4A4D-9E97-D531652A7ADE}"/>
              </a:ext>
            </a:extLst>
          </p:cNvPr>
          <p:cNvSpPr>
            <a:spLocks noGrp="1"/>
          </p:cNvSpPr>
          <p:nvPr>
            <p:ph type="subTitle" idx="1"/>
          </p:nvPr>
        </p:nvSpPr>
        <p:spPr/>
        <p:txBody>
          <a:bodyPr/>
          <a:lstStyle/>
          <a:p>
            <a:pPr>
              <a:defRPr/>
            </a:pPr>
            <a:r>
              <a:rPr lang="it-IT" dirty="0"/>
              <a:t>Ing. Tommaso Piazza</a:t>
            </a:r>
            <a:r>
              <a:rPr lang="it-IT" sz="2000" dirty="0"/>
              <a:t/>
            </a:r>
            <a:br>
              <a:rPr lang="it-IT" sz="2000" dirty="0"/>
            </a:br>
            <a:r>
              <a:rPr lang="it-IT" sz="2400" dirty="0"/>
              <a:t>Dirigente Area Pianificazione e Programmazione Strategica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 – </a:t>
            </a:r>
            <a:r>
              <a:rPr lang="it-IT" i="1" dirty="0"/>
              <a:t>Sezione Valore pubblico</a:t>
            </a:r>
            <a:endParaRPr lang="it-IT" dirty="0"/>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1548468"/>
          </a:xfrm>
        </p:spPr>
        <p:txBody>
          <a:bodyPr/>
          <a:lstStyle/>
          <a:p>
            <a:pPr marL="457200" indent="-457200" algn="just" eaLnBrk="1" hangingPunct="1">
              <a:buFont typeface="+mj-lt"/>
              <a:buAutoNum type="arabicParenR"/>
              <a:defRPr/>
            </a:pPr>
            <a:r>
              <a:rPr lang="it-IT" sz="2000" dirty="0"/>
              <a:t>i risultati attesi in termini di obiettivi generali e specifici, programmati in coerenza con i documenti di programmazione finanziaria adottati da ciascuna amministrazione;</a:t>
            </a:r>
          </a:p>
          <a:p>
            <a:pPr marL="457200" indent="-457200" algn="just" eaLnBrk="1" hangingPunct="1">
              <a:buFont typeface="+mj-lt"/>
              <a:buAutoNum type="arabicParenR"/>
              <a:defRPr/>
            </a:pPr>
            <a:r>
              <a:rPr lang="it-IT" sz="2000" dirty="0"/>
              <a:t>le modalità e le azioni finalizzate, nel periodo di riferimento, a realizzare la piena accessibilità, fisica e digitale, alle pubbliche amministrazioni da parte dei cittadini ultrasessantacinquenni e dei cittadini con disabilità;</a:t>
            </a:r>
          </a:p>
          <a:p>
            <a:pPr marL="457200" indent="-457200" algn="just" eaLnBrk="1" hangingPunct="1">
              <a:buFont typeface="+mj-lt"/>
              <a:buAutoNum type="arabicParenR"/>
              <a:defRPr/>
            </a:pPr>
            <a:r>
              <a:rPr lang="it-IT" sz="2000" dirty="0"/>
              <a:t>l’elenco delle procedure da semplificare e reingegnerizzare, secondo le misure previste dall’Agenda Semplificazione e, per gli enti interessati dall’Agenda Digitale, secondo gli obiettivi di digitalizzazione ivi previsti.</a:t>
            </a:r>
          </a:p>
          <a:p>
            <a:pPr marL="457200" indent="-457200" algn="just" eaLnBrk="1" hangingPunct="1">
              <a:buFont typeface="+mj-lt"/>
              <a:buAutoNum type="arabicParenR"/>
              <a:defRPr/>
            </a:pPr>
            <a:r>
              <a:rPr lang="it-IT" sz="2000" dirty="0"/>
              <a:t>gli obiettivi di valore pubblico generato dall’azione amministrativa, inteso come l’incremento del benessere economico, sociale, educativo, assistenziale, ambientale, a favore dei cittadini e del tessuto produttivo.</a:t>
            </a:r>
          </a:p>
        </p:txBody>
      </p:sp>
    </p:spTree>
    <p:extLst>
      <p:ext uri="{BB962C8B-B14F-4D97-AF65-F5344CB8AC3E}">
        <p14:creationId xmlns:p14="http://schemas.microsoft.com/office/powerpoint/2010/main" val="2066277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 – </a:t>
            </a:r>
            <a:r>
              <a:rPr lang="it-IT" i="1" dirty="0"/>
              <a:t>Sezione Valore pubblico</a:t>
            </a:r>
            <a:endParaRPr lang="it-IT" dirty="0"/>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1548468"/>
          </a:xfrm>
        </p:spPr>
        <p:txBody>
          <a:bodyPr/>
          <a:lstStyle/>
          <a:p>
            <a:pPr marL="0" indent="0" algn="just" eaLnBrk="1" hangingPunct="1">
              <a:buNone/>
              <a:defRPr/>
            </a:pPr>
            <a:r>
              <a:rPr lang="it-IT" sz="2000" dirty="0"/>
              <a:t>L’amministrazione definisce i risultati attesi in termini di obiettivi generali e specifici, programmati in</a:t>
            </a:r>
          </a:p>
          <a:p>
            <a:pPr marL="0" indent="0" algn="just" eaLnBrk="1" hangingPunct="1">
              <a:buNone/>
              <a:defRPr/>
            </a:pPr>
            <a:r>
              <a:rPr lang="it-IT" sz="2000" dirty="0"/>
              <a:t>coerenza con i documenti di programmazione finanziaria.</a:t>
            </a:r>
          </a:p>
          <a:p>
            <a:pPr marL="0" indent="0" algn="just" eaLnBrk="1" hangingPunct="1">
              <a:buNone/>
              <a:defRPr/>
            </a:pPr>
            <a:r>
              <a:rPr lang="it-IT" sz="2000" dirty="0"/>
              <a:t>L’amministrazione esplicita come una selezione delle politiche dell’ente si traduce in termini di obiettivi di Valore Pubblico (</a:t>
            </a:r>
            <a:r>
              <a:rPr lang="it-IT" sz="2000" dirty="0" err="1"/>
              <a:t>outcome</a:t>
            </a:r>
            <a:r>
              <a:rPr lang="it-IT" sz="2000" dirty="0"/>
              <a:t>/impatti), anche con riferimento alle misure di benessere equo e sostenibile (</a:t>
            </a:r>
            <a:r>
              <a:rPr lang="it-IT" sz="2000" dirty="0" err="1"/>
              <a:t>Sustainable</a:t>
            </a:r>
            <a:r>
              <a:rPr lang="it-IT" sz="2000" dirty="0"/>
              <a:t> Development </a:t>
            </a:r>
            <a:r>
              <a:rPr lang="it-IT" sz="2000" dirty="0" err="1"/>
              <a:t>Goals</a:t>
            </a:r>
            <a:r>
              <a:rPr lang="it-IT" sz="2000" dirty="0"/>
              <a:t> dell’Agenda ONU 2030 indicatori di Benessere Equo e Sostenibile elaborati da ISTAT e CNEL). </a:t>
            </a:r>
          </a:p>
          <a:p>
            <a:pPr marL="0" indent="0" algn="just" eaLnBrk="1" hangingPunct="1">
              <a:buNone/>
              <a:defRPr/>
            </a:pPr>
            <a:r>
              <a:rPr lang="it-IT" sz="2000" dirty="0"/>
              <a:t>Si tratta di descrivere le strategie per la creazione di Valore Pubblico e i relativi indicatori di impatto. </a:t>
            </a:r>
          </a:p>
          <a:p>
            <a:pPr marL="0" indent="0" algn="just" eaLnBrk="1" hangingPunct="1">
              <a:buNone/>
              <a:defRPr/>
            </a:pPr>
            <a:endParaRPr lang="it-IT" sz="2000" dirty="0"/>
          </a:p>
        </p:txBody>
      </p:sp>
    </p:spTree>
    <p:extLst>
      <p:ext uri="{BB962C8B-B14F-4D97-AF65-F5344CB8AC3E}">
        <p14:creationId xmlns:p14="http://schemas.microsoft.com/office/powerpoint/2010/main" val="2725154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Valore Pubblico</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5216434" cy="2428033"/>
          </a:xfrm>
        </p:spPr>
        <p:txBody>
          <a:bodyPr/>
          <a:lstStyle/>
          <a:p>
            <a:pPr marL="0" indent="0" algn="just">
              <a:buNone/>
            </a:pPr>
            <a:r>
              <a:rPr lang="it-IT" sz="1800" dirty="0"/>
              <a:t>La logica di programmazione che utilizzata per la stesura del PIAO deve essere finalizzata:</a:t>
            </a:r>
          </a:p>
          <a:p>
            <a:pPr algn="just">
              <a:buAutoNum type="arabicPeriod"/>
            </a:pPr>
            <a:r>
              <a:rPr lang="it-IT" sz="1800" dirty="0"/>
              <a:t>alla generazione di Valore Pubblico;</a:t>
            </a:r>
          </a:p>
          <a:p>
            <a:pPr algn="just">
              <a:buAutoNum type="arabicPeriod"/>
            </a:pPr>
            <a:r>
              <a:rPr lang="it-IT" sz="1800" dirty="0"/>
              <a:t>all’integrazione (o per meglio dire coerenza</a:t>
            </a:r>
            <a:r>
              <a:rPr lang="it-IT" sz="1800"/>
              <a:t>) tra </a:t>
            </a:r>
            <a:r>
              <a:rPr lang="it-IT" sz="1800" dirty="0"/>
              <a:t>Valore Pubblico</a:t>
            </a:r>
            <a:r>
              <a:rPr lang="it-IT" sz="1800"/>
              <a:t>, strategie </a:t>
            </a:r>
            <a:r>
              <a:rPr lang="it-IT" sz="1800" dirty="0"/>
              <a:t>triennali per la sua creazione</a:t>
            </a:r>
            <a:r>
              <a:rPr lang="it-IT" sz="1800"/>
              <a:t>, obiettivi </a:t>
            </a:r>
            <a:r>
              <a:rPr lang="it-IT" sz="1800" dirty="0"/>
              <a:t>operativi annuali funzionali alle strategie</a:t>
            </a:r>
            <a:r>
              <a:rPr lang="it-IT" sz="1800"/>
              <a:t>, azioni </a:t>
            </a:r>
            <a:r>
              <a:rPr lang="it-IT" sz="1800" dirty="0"/>
              <a:t>annuali e </a:t>
            </a:r>
            <a:r>
              <a:rPr lang="it-IT" sz="1800" dirty="0" err="1"/>
              <a:t>infrannuali</a:t>
            </a:r>
            <a:r>
              <a:rPr lang="it-IT" sz="1800" dirty="0"/>
              <a:t> di miglioramento degli indicatori; </a:t>
            </a:r>
          </a:p>
          <a:p>
            <a:pPr algn="just">
              <a:buAutoNum type="arabicPeriod"/>
            </a:pPr>
            <a:r>
              <a:rPr lang="it-IT" sz="1800" dirty="0"/>
              <a:t>all’integrazione orizzontale, tra silos programmatici;</a:t>
            </a:r>
          </a:p>
          <a:p>
            <a:pPr algn="just">
              <a:buAutoNum type="arabicPeriod"/>
            </a:pPr>
            <a:r>
              <a:rPr lang="it-IT" sz="1800" dirty="0"/>
              <a:t>all’adeguatezza degli indicatori utilizzati per la valutazione dei risultati.</a:t>
            </a:r>
          </a:p>
        </p:txBody>
      </p:sp>
      <p:sp>
        <p:nvSpPr>
          <p:cNvPr id="7" name="Rectangle 6">
            <a:extLst>
              <a:ext uri="{FF2B5EF4-FFF2-40B4-BE49-F238E27FC236}">
                <a16:creationId xmlns:a16="http://schemas.microsoft.com/office/drawing/2014/main" id="{2378CD74-CB3D-4856-B43C-74BC7F5656B7}"/>
              </a:ext>
            </a:extLst>
          </p:cNvPr>
          <p:cNvSpPr/>
          <p:nvPr/>
        </p:nvSpPr>
        <p:spPr>
          <a:xfrm>
            <a:off x="6792686" y="3275550"/>
            <a:ext cx="4876799" cy="1477328"/>
          </a:xfrm>
          <a:prstGeom prst="rect">
            <a:avLst/>
          </a:prstGeom>
          <a:solidFill>
            <a:schemeClr val="bg1">
              <a:lumMod val="75000"/>
            </a:schemeClr>
          </a:solidFill>
        </p:spPr>
        <p:txBody>
          <a:bodyPr wrap="square">
            <a:spAutoFit/>
          </a:bodyPr>
          <a:lstStyle/>
          <a:p>
            <a:r>
              <a:rPr lang="it-IT" dirty="0"/>
              <a:t>Per </a:t>
            </a:r>
            <a:r>
              <a:rPr lang="it-IT" b="1" dirty="0"/>
              <a:t>Valore Pubblico </a:t>
            </a:r>
            <a:r>
              <a:rPr lang="it-IT" dirty="0"/>
              <a:t>si intende:</a:t>
            </a:r>
          </a:p>
          <a:p>
            <a:r>
              <a:rPr lang="it-IT" i="1" dirty="0"/>
              <a:t>il livello di BENESSERE economico, sociale, ambientale (e sanitario) dei cittadini, creato da un’amministrazione pubblica (o co-creato da una filiera di PA e organizzazione private e no profit).</a:t>
            </a:r>
          </a:p>
        </p:txBody>
      </p:sp>
    </p:spTree>
    <p:extLst>
      <p:ext uri="{BB962C8B-B14F-4D97-AF65-F5344CB8AC3E}">
        <p14:creationId xmlns:p14="http://schemas.microsoft.com/office/powerpoint/2010/main" val="481012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Valore Pubblico</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5216434" cy="2428033"/>
          </a:xfrm>
        </p:spPr>
        <p:txBody>
          <a:bodyPr/>
          <a:lstStyle/>
          <a:p>
            <a:pPr marL="0" indent="0" algn="just">
              <a:buNone/>
            </a:pPr>
            <a:r>
              <a:rPr lang="it-IT" sz="1800" dirty="0"/>
              <a:t>Un ente crea Valore Pubblico in senso ampio quando, coinvolgendo e motivando dirigenti e dipendenti, cura la salute delle risorse e migliora le performance di efficienza e di efficacia in modo funzionale al miglioramento degli impatti, misurabili anche tramite indicatori di benessere equo e sostenibile (BES) e indicatori degli obiettivi di sviluppo sostenibile dell’Agenda ONU 2030 (</a:t>
            </a:r>
            <a:r>
              <a:rPr lang="it-IT" sz="1800" dirty="0" err="1"/>
              <a:t>SDGs</a:t>
            </a:r>
            <a:r>
              <a:rPr lang="it-IT" sz="1800" dirty="0"/>
              <a:t>) (PERFORMANCE DELLE PERFORMANCES). </a:t>
            </a:r>
          </a:p>
          <a:p>
            <a:pPr marL="0" indent="0" algn="just">
              <a:buNone/>
            </a:pPr>
            <a:r>
              <a:rPr lang="it-IT" sz="1800" dirty="0"/>
              <a:t>Il Valore Pubblico si crea programmando obiettivi operativi specifici e obiettivi operativi trasversali come la semplificazione, la digitalizzazione, la piena accessibilità, le pari opportunità e l’equilibrio di genere, funzionali alle strategie di generazione del Valore Pubblico.</a:t>
            </a:r>
          </a:p>
        </p:txBody>
      </p:sp>
      <p:pic>
        <p:nvPicPr>
          <p:cNvPr id="4" name="Picture 3">
            <a:extLst>
              <a:ext uri="{FF2B5EF4-FFF2-40B4-BE49-F238E27FC236}">
                <a16:creationId xmlns:a16="http://schemas.microsoft.com/office/drawing/2014/main" id="{FED7DAAA-99EC-490C-A2F6-583A5CB48024}"/>
              </a:ext>
            </a:extLst>
          </p:cNvPr>
          <p:cNvPicPr>
            <a:picLocks noChangeAspect="1"/>
          </p:cNvPicPr>
          <p:nvPr/>
        </p:nvPicPr>
        <p:blipFill>
          <a:blip r:embed="rId2"/>
          <a:stretch>
            <a:fillRect/>
          </a:stretch>
        </p:blipFill>
        <p:spPr>
          <a:xfrm>
            <a:off x="6478644" y="2620761"/>
            <a:ext cx="5020350" cy="3857615"/>
          </a:xfrm>
          <a:prstGeom prst="rect">
            <a:avLst/>
          </a:prstGeom>
        </p:spPr>
      </p:pic>
    </p:spTree>
    <p:extLst>
      <p:ext uri="{BB962C8B-B14F-4D97-AF65-F5344CB8AC3E}">
        <p14:creationId xmlns:p14="http://schemas.microsoft.com/office/powerpoint/2010/main" val="1234804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 – </a:t>
            </a:r>
            <a:r>
              <a:rPr lang="it-IT" i="1" dirty="0"/>
              <a:t>Sezione Valore pubblico</a:t>
            </a:r>
            <a:endParaRPr lang="it-IT" dirty="0"/>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1548468"/>
          </a:xfrm>
        </p:spPr>
        <p:txBody>
          <a:bodyPr/>
          <a:lstStyle/>
          <a:p>
            <a:pPr marL="0" indent="0" algn="just" eaLnBrk="1" hangingPunct="1">
              <a:buNone/>
              <a:defRPr/>
            </a:pPr>
            <a:r>
              <a:rPr lang="it-IT" sz="2000" dirty="0"/>
              <a:t>La sottosezione si può costruire, a titolo esemplificativo, rispondendo alle seguenti domande:</a:t>
            </a:r>
          </a:p>
          <a:p>
            <a:pPr marL="457200" indent="-457200" algn="just" eaLnBrk="1" hangingPunct="1">
              <a:buAutoNum type="alphaLcParenR"/>
              <a:defRPr/>
            </a:pPr>
            <a:r>
              <a:rPr lang="it-IT" sz="2000" dirty="0"/>
              <a:t>Quale Valore Pubblico (benessere economico, sociale, ambientale, sanitario, ecc.? )</a:t>
            </a:r>
          </a:p>
          <a:p>
            <a:pPr marL="457200" indent="-457200" algn="just">
              <a:buFont typeface="Arial" panose="020B0604020202020204" pitchFamily="34" charset="0"/>
              <a:buAutoNum type="alphaLcParenR"/>
              <a:defRPr/>
            </a:pPr>
            <a:r>
              <a:rPr lang="it-IT" sz="2000" dirty="0"/>
              <a:t>Quale strategia potrebbe favorire la creazione di Valore Pubblico (obiettivo strategico)?</a:t>
            </a:r>
          </a:p>
          <a:p>
            <a:pPr marL="457200" indent="-457200" algn="just">
              <a:buFont typeface="Arial" panose="020B0604020202020204" pitchFamily="34" charset="0"/>
              <a:buAutoNum type="alphaLcParenR"/>
              <a:defRPr/>
            </a:pPr>
            <a:r>
              <a:rPr lang="it-IT" sz="2000" dirty="0"/>
              <a:t>A chi è rivolto (stakeholder)?</a:t>
            </a:r>
          </a:p>
          <a:p>
            <a:pPr marL="457200" indent="-457200" algn="just">
              <a:buFont typeface="Arial" panose="020B0604020202020204" pitchFamily="34" charset="0"/>
              <a:buAutoNum type="alphaLcParenR"/>
              <a:defRPr/>
            </a:pPr>
            <a:r>
              <a:rPr lang="it-IT" sz="2000" dirty="0"/>
              <a:t>Entro quando intendiamo raggiungere la strategia (tempi pluriennali)?</a:t>
            </a:r>
          </a:p>
          <a:p>
            <a:pPr marL="457200" indent="-457200" algn="just">
              <a:buFont typeface="Arial" panose="020B0604020202020204" pitchFamily="34" charset="0"/>
              <a:buAutoNum type="alphaLcParenR"/>
              <a:defRPr/>
            </a:pPr>
            <a:r>
              <a:rPr lang="it-IT" sz="2000" dirty="0"/>
              <a:t>Come misuriamo il raggiungimento della strategia, ovvero quanto Valore Pubblico (dimensione e formula di impatto sul livello di benessere)?</a:t>
            </a:r>
          </a:p>
          <a:p>
            <a:pPr marL="457200" indent="-457200" algn="just">
              <a:buFont typeface="Arial" panose="020B0604020202020204" pitchFamily="34" charset="0"/>
              <a:buAutoNum type="alphaLcParenR"/>
              <a:defRPr/>
            </a:pPr>
            <a:r>
              <a:rPr lang="it-IT" sz="2000" dirty="0"/>
              <a:t>Da dove partiamo (baseline)?</a:t>
            </a:r>
          </a:p>
          <a:p>
            <a:pPr marL="457200" indent="-457200" algn="just">
              <a:buFont typeface="Arial" panose="020B0604020202020204" pitchFamily="34" charset="0"/>
              <a:buAutoNum type="alphaLcParenR"/>
              <a:defRPr/>
            </a:pPr>
            <a:r>
              <a:rPr lang="it-IT" sz="2000" dirty="0"/>
              <a:t>Qual è il traguardo atteso (target)?</a:t>
            </a:r>
          </a:p>
          <a:p>
            <a:pPr marL="457200" indent="-457200" algn="just">
              <a:buFont typeface="Arial" panose="020B0604020202020204" pitchFamily="34" charset="0"/>
              <a:buAutoNum type="alphaLcParenR"/>
              <a:defRPr/>
            </a:pPr>
            <a:r>
              <a:rPr lang="it-IT" sz="2000" dirty="0"/>
              <a:t>Dove sono verificabili i dati (fonte)?</a:t>
            </a:r>
          </a:p>
        </p:txBody>
      </p:sp>
    </p:spTree>
    <p:extLst>
      <p:ext uri="{BB962C8B-B14F-4D97-AF65-F5344CB8AC3E}">
        <p14:creationId xmlns:p14="http://schemas.microsoft.com/office/powerpoint/2010/main" val="111125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 – </a:t>
            </a:r>
            <a:r>
              <a:rPr lang="it-IT" i="1" dirty="0"/>
              <a:t>Performance</a:t>
            </a:r>
            <a:endParaRPr lang="it-IT" dirty="0"/>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1548468"/>
          </a:xfrm>
        </p:spPr>
        <p:txBody>
          <a:bodyPr/>
          <a:lstStyle/>
          <a:p>
            <a:pPr marL="0" indent="0" algn="just" eaLnBrk="1" hangingPunct="1">
              <a:buNone/>
              <a:defRPr/>
            </a:pPr>
            <a:r>
              <a:rPr lang="it-IT" sz="2000" dirty="0"/>
              <a:t>La sottosezione è predisposta secondo quanto previsto dal decreto legislativo n. 150 del 2009 ed è finalizzata, in particolare, alla programmazione degli obiettivi e degli indicatori di performance di efficienza e di efficacia dell’amministrazione.</a:t>
            </a:r>
          </a:p>
          <a:p>
            <a:pPr marL="457200" indent="-457200" algn="just" eaLnBrk="1" hangingPunct="1">
              <a:buAutoNum type="arabicParenR"/>
              <a:defRPr/>
            </a:pPr>
            <a:r>
              <a:rPr lang="it-IT" sz="2000" dirty="0"/>
              <a:t>gli obiettivi di semplificazione</a:t>
            </a:r>
          </a:p>
          <a:p>
            <a:pPr marL="457200" indent="-457200" algn="just" eaLnBrk="1" hangingPunct="1">
              <a:buFont typeface="+mj-lt"/>
              <a:buAutoNum type="arabicParenR"/>
              <a:defRPr/>
            </a:pPr>
            <a:r>
              <a:rPr lang="it-IT" sz="2000" dirty="0"/>
              <a:t>gli obiettivi di digitalizzazione</a:t>
            </a:r>
          </a:p>
          <a:p>
            <a:pPr marL="457200" indent="-457200" algn="just" eaLnBrk="1" hangingPunct="1">
              <a:buFont typeface="+mj-lt"/>
              <a:buAutoNum type="arabicParenR"/>
              <a:defRPr/>
            </a:pPr>
            <a:r>
              <a:rPr lang="it-IT" sz="2000" dirty="0"/>
              <a:t>gli obiettivi e gli strumenti individuati per realizzare la piena accessibilità dell’amministrazione;</a:t>
            </a:r>
          </a:p>
          <a:p>
            <a:pPr lvl="1" algn="just">
              <a:buFont typeface="Arial" panose="020B0604020202020204" pitchFamily="34" charset="0"/>
              <a:buChar char="•"/>
              <a:defRPr/>
            </a:pPr>
            <a:r>
              <a:rPr lang="it-IT" sz="1600" dirty="0"/>
              <a:t>Piano di Eliminazione delle Barriere Architettoniche (PEBA).</a:t>
            </a:r>
          </a:p>
          <a:p>
            <a:pPr lvl="1" algn="just">
              <a:buFont typeface="Arial" panose="020B0604020202020204" pitchFamily="34" charset="0"/>
              <a:buChar char="•"/>
              <a:defRPr/>
            </a:pPr>
            <a:r>
              <a:rPr lang="it-IT" sz="1600" dirty="0"/>
              <a:t>Obiettivi di Accessibilità (articolo 9, comma 7, del decreto legge 18 ottobre 2012, n. 179)</a:t>
            </a:r>
          </a:p>
          <a:p>
            <a:pPr marL="457200" indent="-457200" algn="just" eaLnBrk="1" hangingPunct="1">
              <a:buFont typeface="+mj-lt"/>
              <a:buAutoNum type="arabicParenR"/>
              <a:defRPr/>
            </a:pPr>
            <a:r>
              <a:rPr lang="it-IT" sz="2000" dirty="0"/>
              <a:t>gli obiettivi per favorire le pari opportunità e l’equilibrio di genere.</a:t>
            </a:r>
          </a:p>
        </p:txBody>
      </p:sp>
    </p:spTree>
    <p:extLst>
      <p:ext uri="{BB962C8B-B14F-4D97-AF65-F5344CB8AC3E}">
        <p14:creationId xmlns:p14="http://schemas.microsoft.com/office/powerpoint/2010/main" val="1667530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 – </a:t>
            </a:r>
            <a:r>
              <a:rPr lang="it-IT" i="1" dirty="0"/>
              <a:t>Performance</a:t>
            </a:r>
            <a:endParaRPr lang="it-IT" dirty="0"/>
          </a:p>
        </p:txBody>
      </p:sp>
      <p:pic>
        <p:nvPicPr>
          <p:cNvPr id="7" name="Picture 6">
            <a:extLst>
              <a:ext uri="{FF2B5EF4-FFF2-40B4-BE49-F238E27FC236}">
                <a16:creationId xmlns:a16="http://schemas.microsoft.com/office/drawing/2014/main" id="{2648F49C-4D50-4D20-B1CE-FA60CE947E15}"/>
              </a:ext>
            </a:extLst>
          </p:cNvPr>
          <p:cNvPicPr>
            <a:picLocks noChangeAspect="1"/>
          </p:cNvPicPr>
          <p:nvPr/>
        </p:nvPicPr>
        <p:blipFill>
          <a:blip r:embed="rId2"/>
          <a:stretch>
            <a:fillRect/>
          </a:stretch>
        </p:blipFill>
        <p:spPr>
          <a:xfrm>
            <a:off x="2223574" y="2433365"/>
            <a:ext cx="8089439" cy="4291285"/>
          </a:xfrm>
          <a:prstGeom prst="rect">
            <a:avLst/>
          </a:prstGeom>
        </p:spPr>
      </p:pic>
    </p:spTree>
    <p:extLst>
      <p:ext uri="{BB962C8B-B14F-4D97-AF65-F5344CB8AC3E}">
        <p14:creationId xmlns:p14="http://schemas.microsoft.com/office/powerpoint/2010/main" val="534972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 – </a:t>
            </a:r>
            <a:r>
              <a:rPr lang="it-IT" i="1" dirty="0"/>
              <a:t>Performance</a:t>
            </a:r>
            <a:endParaRPr lang="it-IT" dirty="0"/>
          </a:p>
        </p:txBody>
      </p:sp>
      <p:pic>
        <p:nvPicPr>
          <p:cNvPr id="3" name="Picture 2">
            <a:extLst>
              <a:ext uri="{FF2B5EF4-FFF2-40B4-BE49-F238E27FC236}">
                <a16:creationId xmlns:a16="http://schemas.microsoft.com/office/drawing/2014/main" id="{65DE7D7B-7058-488D-A02E-0F98D1D289A2}"/>
              </a:ext>
            </a:extLst>
          </p:cNvPr>
          <p:cNvPicPr>
            <a:picLocks noChangeAspect="1"/>
          </p:cNvPicPr>
          <p:nvPr/>
        </p:nvPicPr>
        <p:blipFill>
          <a:blip r:embed="rId2"/>
          <a:stretch>
            <a:fillRect/>
          </a:stretch>
        </p:blipFill>
        <p:spPr>
          <a:xfrm>
            <a:off x="2547441" y="2500019"/>
            <a:ext cx="7125694" cy="4201111"/>
          </a:xfrm>
          <a:prstGeom prst="rect">
            <a:avLst/>
          </a:prstGeom>
        </p:spPr>
      </p:pic>
    </p:spTree>
    <p:extLst>
      <p:ext uri="{BB962C8B-B14F-4D97-AF65-F5344CB8AC3E}">
        <p14:creationId xmlns:p14="http://schemas.microsoft.com/office/powerpoint/2010/main" val="3077177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 – </a:t>
            </a:r>
            <a:r>
              <a:rPr lang="it-IT" i="1" dirty="0"/>
              <a:t>Anticorruzione</a:t>
            </a:r>
            <a:endParaRPr lang="it-IT" dirty="0"/>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1548468"/>
          </a:xfrm>
        </p:spPr>
        <p:txBody>
          <a:bodyPr/>
          <a:lstStyle/>
          <a:p>
            <a:pPr marL="0" indent="0" algn="just" eaLnBrk="1" hangingPunct="1">
              <a:buNone/>
              <a:defRPr/>
            </a:pPr>
            <a:r>
              <a:rPr lang="it-IT" sz="1900" dirty="0"/>
              <a:t>la sottosezione è predisposta dal Responsabile della Prevenzione della Corruzione e della Trasparenza, sulla base degli obiettivi strategici in materia definiti dal CDA. Costituiscono elementi essenziali della sottosezione, quelli indicati nel Piano nazionale anticorruzione (PNA) e negli atti di regolazione generali adottati dall’ANAC</a:t>
            </a:r>
          </a:p>
          <a:p>
            <a:pPr marL="457200" indent="-457200" algn="just" eaLnBrk="1" hangingPunct="1">
              <a:buAutoNum type="arabicParenR"/>
              <a:defRPr/>
            </a:pPr>
            <a:r>
              <a:rPr lang="it-IT" sz="1900" dirty="0"/>
              <a:t>la valutazione di impatto del contesto esterno;</a:t>
            </a:r>
          </a:p>
          <a:p>
            <a:pPr marL="457200" indent="-457200" algn="just" eaLnBrk="1" hangingPunct="1">
              <a:buAutoNum type="arabicParenR"/>
              <a:defRPr/>
            </a:pPr>
            <a:r>
              <a:rPr lang="it-IT" sz="1900" dirty="0"/>
              <a:t>la valutazione di impatto del contesto interno;</a:t>
            </a:r>
          </a:p>
          <a:p>
            <a:pPr marL="457200" indent="-457200" algn="just" eaLnBrk="1" hangingPunct="1">
              <a:buFont typeface="+mj-lt"/>
              <a:buAutoNum type="arabicParenR"/>
              <a:defRPr/>
            </a:pPr>
            <a:r>
              <a:rPr lang="it-IT" sz="1900" dirty="0"/>
              <a:t>la mappatura dei processi, per individuare le criticità che espongono l’amministrazione a rischi corruttivi;</a:t>
            </a:r>
          </a:p>
          <a:p>
            <a:pPr marL="457200" indent="-457200" algn="just" eaLnBrk="1" hangingPunct="1">
              <a:buFont typeface="+mj-lt"/>
              <a:buAutoNum type="arabicParenR"/>
              <a:defRPr/>
            </a:pPr>
            <a:r>
              <a:rPr lang="it-IT" sz="1900" dirty="0"/>
              <a:t>l’identificazione e valutazione dei rischi corruttivi;</a:t>
            </a:r>
          </a:p>
          <a:p>
            <a:pPr marL="457200" indent="-457200" algn="just" eaLnBrk="1" hangingPunct="1">
              <a:buFont typeface="+mj-lt"/>
              <a:buAutoNum type="arabicParenR"/>
              <a:defRPr/>
            </a:pPr>
            <a:r>
              <a:rPr lang="it-IT" sz="1900" dirty="0"/>
              <a:t>la progettazione di misure organizzative per il trattamento del rischio;</a:t>
            </a:r>
          </a:p>
          <a:p>
            <a:pPr marL="457200" indent="-457200" algn="just" eaLnBrk="1" hangingPunct="1">
              <a:buFont typeface="+mj-lt"/>
              <a:buAutoNum type="arabicParenR"/>
              <a:defRPr/>
            </a:pPr>
            <a:r>
              <a:rPr lang="it-IT" sz="1900" dirty="0"/>
              <a:t>il monitoraggio sull’idoneità e sull’attuazione delle misure;</a:t>
            </a:r>
          </a:p>
          <a:p>
            <a:pPr marL="457200" indent="-457200" algn="just" eaLnBrk="1" hangingPunct="1">
              <a:buFont typeface="+mj-lt"/>
              <a:buAutoNum type="arabicParenR"/>
              <a:defRPr/>
            </a:pPr>
            <a:r>
              <a:rPr lang="it-IT" sz="1900" dirty="0"/>
              <a:t>la programmazione dell’attuazione della trasparenza e il monitoraggio delle misure organizzative per garantire l’accesso civico semplice e generalizzato.</a:t>
            </a:r>
          </a:p>
        </p:txBody>
      </p:sp>
    </p:spTree>
    <p:extLst>
      <p:ext uri="{BB962C8B-B14F-4D97-AF65-F5344CB8AC3E}">
        <p14:creationId xmlns:p14="http://schemas.microsoft.com/office/powerpoint/2010/main" val="2615294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 – </a:t>
            </a:r>
            <a:r>
              <a:rPr lang="it-IT" i="1" dirty="0"/>
              <a:t>Organizzazione e Capitale umano</a:t>
            </a:r>
            <a:endParaRPr lang="it-IT" dirty="0"/>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1548468"/>
          </a:xfrm>
        </p:spPr>
        <p:txBody>
          <a:bodyPr/>
          <a:lstStyle/>
          <a:p>
            <a:pPr marL="457200" indent="-457200" algn="just" eaLnBrk="1" hangingPunct="1">
              <a:buFont typeface="+mj-lt"/>
              <a:buAutoNum type="alphaLcParenR"/>
              <a:defRPr/>
            </a:pPr>
            <a:r>
              <a:rPr lang="it-IT" sz="1800" dirty="0"/>
              <a:t>Struttura organizzativa;</a:t>
            </a:r>
          </a:p>
          <a:p>
            <a:pPr marL="685800" lvl="1" algn="just">
              <a:buFont typeface="Arial" panose="020B0604020202020204" pitchFamily="34" charset="0"/>
              <a:buChar char="•"/>
              <a:defRPr/>
            </a:pPr>
            <a:r>
              <a:rPr lang="it-IT" sz="1400" dirty="0"/>
              <a:t>organigramma;</a:t>
            </a:r>
          </a:p>
          <a:p>
            <a:pPr marL="685800" lvl="1" algn="just">
              <a:buFont typeface="Arial" panose="020B0604020202020204" pitchFamily="34" charset="0"/>
              <a:buChar char="•"/>
              <a:defRPr/>
            </a:pPr>
            <a:r>
              <a:rPr lang="it-IT" sz="1400" dirty="0"/>
              <a:t>livelli di responsabilità organizzativa;</a:t>
            </a:r>
          </a:p>
          <a:p>
            <a:pPr marL="685800" lvl="1" algn="just">
              <a:buFont typeface="Arial" panose="020B0604020202020204" pitchFamily="34" charset="0"/>
              <a:buChar char="•"/>
              <a:defRPr/>
            </a:pPr>
            <a:r>
              <a:rPr lang="it-IT" sz="1400" dirty="0"/>
              <a:t>ampiezza media delle unità organizzative in termini di numero di dipendenti in servizio.</a:t>
            </a:r>
          </a:p>
          <a:p>
            <a:pPr marL="457200" indent="-457200" algn="just" eaLnBrk="1" hangingPunct="1">
              <a:buFont typeface="+mj-lt"/>
              <a:buAutoNum type="alphaLcParenR"/>
              <a:defRPr/>
            </a:pPr>
            <a:r>
              <a:rPr lang="it-IT" sz="1800" dirty="0"/>
              <a:t>Organizzazione del lavoro agile;</a:t>
            </a:r>
          </a:p>
          <a:p>
            <a:pPr marL="685800" lvl="1" algn="just">
              <a:buFont typeface="Arial" panose="020B0604020202020204" pitchFamily="34" charset="0"/>
              <a:buChar char="•"/>
              <a:defRPr/>
            </a:pPr>
            <a:r>
              <a:rPr lang="it-IT" sz="1400" dirty="0"/>
              <a:t>le condizionalità e i fattori abilitanti (misure organizzative, piattaforme tecnologiche, competenze professionali);</a:t>
            </a:r>
          </a:p>
          <a:p>
            <a:pPr marL="685800" lvl="1" algn="just">
              <a:buFont typeface="Arial" panose="020B0604020202020204" pitchFamily="34" charset="0"/>
              <a:buChar char="•"/>
              <a:defRPr/>
            </a:pPr>
            <a:r>
              <a:rPr lang="it-IT" sz="1400" dirty="0"/>
              <a:t>gli obiettivi all’interno dell’amministrazione;</a:t>
            </a:r>
          </a:p>
          <a:p>
            <a:pPr marL="685800" lvl="1" algn="just">
              <a:buFont typeface="Arial" panose="020B0604020202020204" pitchFamily="34" charset="0"/>
              <a:buChar char="•"/>
              <a:defRPr/>
            </a:pPr>
            <a:r>
              <a:rPr lang="it-IT" sz="1400" dirty="0"/>
              <a:t>i contributi al miglioramento delle performance, in termini di efficienza e di efficacia (es. qualità percepita del lavoro agile; riduzione delle assenze, </a:t>
            </a:r>
            <a:r>
              <a:rPr lang="it-IT" sz="1400" dirty="0" err="1"/>
              <a:t>customer</a:t>
            </a:r>
            <a:r>
              <a:rPr lang="it-IT" sz="1400" dirty="0"/>
              <a:t>/user </a:t>
            </a:r>
            <a:r>
              <a:rPr lang="it-IT" sz="1400" dirty="0" err="1"/>
              <a:t>satisfaction</a:t>
            </a:r>
            <a:r>
              <a:rPr lang="it-IT" sz="1400" dirty="0"/>
              <a:t> per servizi campione).</a:t>
            </a:r>
          </a:p>
          <a:p>
            <a:pPr marL="457200" indent="-457200" algn="just" eaLnBrk="1" hangingPunct="1">
              <a:buFont typeface="+mj-lt"/>
              <a:buAutoNum type="alphaLcParenR"/>
              <a:defRPr/>
            </a:pPr>
            <a:r>
              <a:rPr lang="it-IT" sz="1800" dirty="0"/>
              <a:t>Piano triennale dei fabbisogni di personale</a:t>
            </a:r>
          </a:p>
          <a:p>
            <a:pPr marL="685800" lvl="1" algn="just">
              <a:buFont typeface="Arial" panose="020B0604020202020204" pitchFamily="34" charset="0"/>
              <a:buChar char="•"/>
              <a:defRPr/>
            </a:pPr>
            <a:r>
              <a:rPr lang="it-IT" sz="1400" dirty="0"/>
              <a:t>Rappresentazione della consistenza di personale al 31 dicembre dell’anno precedente;</a:t>
            </a:r>
          </a:p>
          <a:p>
            <a:pPr marL="685800" lvl="1" algn="just">
              <a:buFont typeface="Arial" panose="020B0604020202020204" pitchFamily="34" charset="0"/>
              <a:buChar char="•"/>
              <a:defRPr/>
            </a:pPr>
            <a:r>
              <a:rPr lang="it-IT" sz="1400" dirty="0"/>
              <a:t>Programmazione strategica delle risorse umane;</a:t>
            </a:r>
          </a:p>
          <a:p>
            <a:pPr marL="685800" lvl="1" algn="just">
              <a:buFont typeface="Arial" panose="020B0604020202020204" pitchFamily="34" charset="0"/>
              <a:buChar char="•"/>
              <a:defRPr/>
            </a:pPr>
            <a:r>
              <a:rPr lang="it-IT" sz="1400" dirty="0"/>
              <a:t>Obiettivi di trasformazione dell’allocazione delle risorse;</a:t>
            </a:r>
          </a:p>
          <a:p>
            <a:pPr marL="685800" lvl="1" algn="just">
              <a:buFont typeface="Arial" panose="020B0604020202020204" pitchFamily="34" charset="0"/>
              <a:buChar char="•"/>
              <a:defRPr/>
            </a:pPr>
            <a:r>
              <a:rPr lang="it-IT" sz="1400" dirty="0"/>
              <a:t>Strategia di copertura del fabbisogno;</a:t>
            </a:r>
          </a:p>
          <a:p>
            <a:pPr marL="685800" lvl="1" algn="just">
              <a:buFont typeface="Arial" panose="020B0604020202020204" pitchFamily="34" charset="0"/>
              <a:buChar char="•"/>
              <a:defRPr/>
            </a:pPr>
            <a:r>
              <a:rPr lang="it-IT" sz="1400" dirty="0"/>
              <a:t>Formazione del personale.</a:t>
            </a:r>
            <a:endParaRPr lang="it-IT" sz="1600" dirty="0"/>
          </a:p>
        </p:txBody>
      </p:sp>
    </p:spTree>
    <p:extLst>
      <p:ext uri="{BB962C8B-B14F-4D97-AF65-F5344CB8AC3E}">
        <p14:creationId xmlns:p14="http://schemas.microsoft.com/office/powerpoint/2010/main" val="377074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3201988"/>
          </a:xfrm>
        </p:spPr>
        <p:txBody>
          <a:bodyPr/>
          <a:lstStyle/>
          <a:p>
            <a:pPr marL="0" indent="0" algn="just" eaLnBrk="1" hangingPunct="1">
              <a:buNone/>
              <a:defRPr/>
            </a:pPr>
            <a:r>
              <a:rPr lang="it-IT" sz="2000" dirty="0"/>
              <a:t>Come è noto l’art. 6 del D.L. 9 giugno 2021, n. 80, convertito, con modificazioni, dalla L. 6 agosto 2021, n. 113, ha previsto che le pubbliche amministrazioni con più di cinquanta dipendenti, con esclusione delle scuole di ogni ordine e grado e delle istituzioni educative, adottino, entro il 31 gennaio di ogni anno, il Piano Integrato di Attività e Organizzazione (PIAO).</a:t>
            </a:r>
          </a:p>
          <a:p>
            <a:pPr marL="0" indent="0" algn="just" eaLnBrk="1" hangingPunct="1">
              <a:buNone/>
              <a:defRPr/>
            </a:pPr>
            <a:endParaRPr lang="it-IT" sz="2000" dirty="0"/>
          </a:p>
          <a:p>
            <a:pPr marL="0" indent="0" algn="just" eaLnBrk="1" hangingPunct="1">
              <a:buNone/>
              <a:defRPr/>
            </a:pPr>
            <a:r>
              <a:rPr lang="it-IT" sz="2000" dirty="0"/>
              <a:t>il DL 30 dicembre 2021, n. 228 </a:t>
            </a:r>
            <a:r>
              <a:rPr lang="it-IT" sz="2000" i="1" dirty="0"/>
              <a:t>“Disposizioni urgenti in materia di termini legislativi”</a:t>
            </a:r>
            <a:r>
              <a:rPr lang="it-IT" sz="2000" dirty="0"/>
              <a:t> ha differito, in sede di prima applicazione, al 30 aprile 2022, il termine iniziale del 31 gennaio 2022 per l’adozione del PIAO e ha, altresì, differito al 31 marzo 2022 sia il termine per l’adozione del Decreto del Presidente della Repubblica che individua e abroga gli adempimenti relativi ai Piani assorbiti dal PIAO, sia il termine per l’adozione del Decreto del Ministero per la pubblica amministrazione con cui è adottato il Piano tipo. </a:t>
            </a:r>
          </a:p>
          <a:p>
            <a:pPr marL="0" indent="0" algn="just" eaLnBrk="1" hangingPunct="1">
              <a:buNone/>
              <a:defRPr/>
            </a:pPr>
            <a:endParaRPr lang="it-IT" sz="2000" dirty="0"/>
          </a:p>
        </p:txBody>
      </p:sp>
    </p:spTree>
    <p:extLst>
      <p:ext uri="{BB962C8B-B14F-4D97-AF65-F5344CB8AC3E}">
        <p14:creationId xmlns:p14="http://schemas.microsoft.com/office/powerpoint/2010/main" val="3329988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 – </a:t>
            </a:r>
            <a:r>
              <a:rPr lang="it-IT" i="1" dirty="0"/>
              <a:t>Monitoraggio</a:t>
            </a:r>
            <a:endParaRPr lang="it-IT" dirty="0"/>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1548468"/>
          </a:xfrm>
        </p:spPr>
        <p:txBody>
          <a:bodyPr/>
          <a:lstStyle/>
          <a:p>
            <a:pPr marL="0" indent="0">
              <a:buNone/>
            </a:pPr>
            <a:r>
              <a:rPr lang="it-IT" sz="2000" dirty="0"/>
              <a:t>La sezione indica gli strumenti e le modalità di monitoraggio, incluse le rilevazioni di soddisfazione degli utenti, delle sezioni precedenti, nonché i soggetti responsabili.</a:t>
            </a:r>
          </a:p>
          <a:p>
            <a:pPr marL="0" indent="0">
              <a:buNone/>
            </a:pPr>
            <a:endParaRPr lang="it-IT" sz="2000" dirty="0"/>
          </a:p>
          <a:p>
            <a:pPr marL="0" indent="0">
              <a:buNone/>
            </a:pPr>
            <a:r>
              <a:rPr lang="it-IT" sz="2000" dirty="0"/>
              <a:t>Valore pubblico e Performance  </a:t>
            </a:r>
            <a:r>
              <a:rPr lang="it-IT" sz="2000" dirty="0">
                <a:sym typeface="Wingdings" panose="05000000000000000000" pitchFamily="2" charset="2"/>
              </a:rPr>
              <a:t></a:t>
            </a:r>
            <a:r>
              <a:rPr lang="it-IT" sz="2000" dirty="0"/>
              <a:t> decreto legislativo 27 ottobre 2009, n. 150,</a:t>
            </a:r>
          </a:p>
          <a:p>
            <a:pPr marL="0" indent="0">
              <a:buNone/>
            </a:pPr>
            <a:r>
              <a:rPr lang="it-IT" sz="2000" dirty="0"/>
              <a:t>Rischi corruttivi e trasparenza </a:t>
            </a:r>
            <a:r>
              <a:rPr lang="it-IT" sz="2000" dirty="0">
                <a:sym typeface="Wingdings" panose="05000000000000000000" pitchFamily="2" charset="2"/>
              </a:rPr>
              <a:t> </a:t>
            </a:r>
            <a:r>
              <a:rPr lang="it-IT" sz="2000" dirty="0"/>
              <a:t>indicazioni di ANAC</a:t>
            </a:r>
          </a:p>
          <a:p>
            <a:pPr marL="0" indent="0">
              <a:buNone/>
            </a:pPr>
            <a:r>
              <a:rPr lang="it-IT" sz="2000" dirty="0"/>
              <a:t>Sezione Organizzazione e capitale umano </a:t>
            </a:r>
            <a:r>
              <a:rPr lang="it-IT" sz="2000" dirty="0">
                <a:sym typeface="Wingdings" panose="05000000000000000000" pitchFamily="2" charset="2"/>
              </a:rPr>
              <a:t> </a:t>
            </a:r>
            <a:r>
              <a:rPr lang="it-IT" sz="2000" dirty="0"/>
              <a:t>Nucleo di valutazione</a:t>
            </a:r>
          </a:p>
          <a:p>
            <a:pPr marL="0" indent="0">
              <a:buNone/>
            </a:pPr>
            <a:endParaRPr lang="it-IT" sz="2000" dirty="0"/>
          </a:p>
        </p:txBody>
      </p:sp>
    </p:spTree>
    <p:extLst>
      <p:ext uri="{BB962C8B-B14F-4D97-AF65-F5344CB8AC3E}">
        <p14:creationId xmlns:p14="http://schemas.microsoft.com/office/powerpoint/2010/main" val="1330363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 – </a:t>
            </a:r>
            <a:r>
              <a:rPr lang="it-IT" i="1" dirty="0"/>
              <a:t>Monitoraggio</a:t>
            </a:r>
            <a:endParaRPr lang="it-IT" dirty="0"/>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1548468"/>
          </a:xfrm>
        </p:spPr>
        <p:txBody>
          <a:bodyPr/>
          <a:lstStyle/>
          <a:p>
            <a:pPr marL="0" indent="0">
              <a:buNone/>
            </a:pPr>
            <a:r>
              <a:rPr lang="it-IT" sz="1600" dirty="0"/>
              <a:t>Ateneo:</a:t>
            </a:r>
          </a:p>
          <a:p>
            <a:pPr>
              <a:buFont typeface="Wingdings" panose="05000000000000000000" pitchFamily="2" charset="2"/>
              <a:buChar char="Ø"/>
            </a:pPr>
            <a:r>
              <a:rPr lang="it-IT" sz="1600" dirty="0"/>
              <a:t>Monitoraggio intermedio al fine di intraprendere tempestivamente in corso d’opera eventuali azioni correttive per evitare lo scostamento rispetto al target prefissato al momento della rendicontazione dei risultati.</a:t>
            </a:r>
          </a:p>
          <a:p>
            <a:pPr>
              <a:buFont typeface="Wingdings" panose="05000000000000000000" pitchFamily="2" charset="2"/>
              <a:buChar char="Ø"/>
            </a:pPr>
            <a:r>
              <a:rPr lang="it-IT" sz="1600" dirty="0"/>
              <a:t>Sistema di Controllo Interno e di Gestione dei Rischi (Audit Performance).</a:t>
            </a:r>
          </a:p>
          <a:p>
            <a:pPr>
              <a:buFont typeface="Wingdings" panose="05000000000000000000" pitchFamily="2" charset="2"/>
              <a:buChar char="Ø"/>
            </a:pPr>
            <a:r>
              <a:rPr lang="it-IT" sz="1600" dirty="0"/>
              <a:t>Cruscotto degli indicatori del Direttore Generale.</a:t>
            </a:r>
          </a:p>
          <a:p>
            <a:pPr>
              <a:buFont typeface="Wingdings" panose="05000000000000000000" pitchFamily="2" charset="2"/>
              <a:buChar char="Ø"/>
            </a:pPr>
            <a:r>
              <a:rPr lang="it-IT" sz="1600" dirty="0"/>
              <a:t>Strumento della </a:t>
            </a:r>
            <a:r>
              <a:rPr lang="it-IT" sz="1600" dirty="0" err="1"/>
              <a:t>customer</a:t>
            </a:r>
            <a:r>
              <a:rPr lang="it-IT" sz="1600" dirty="0"/>
              <a:t> </a:t>
            </a:r>
            <a:r>
              <a:rPr lang="it-IT" sz="1600" dirty="0" err="1"/>
              <a:t>satisfaction</a:t>
            </a:r>
            <a:r>
              <a:rPr lang="it-IT" sz="1600" dirty="0"/>
              <a:t> e del rispetto dei parametri individuati nei Service Level Agreement.</a:t>
            </a:r>
          </a:p>
          <a:p>
            <a:pPr>
              <a:buFont typeface="Wingdings" panose="05000000000000000000" pitchFamily="2" charset="2"/>
              <a:buChar char="Ø"/>
            </a:pPr>
            <a:r>
              <a:rPr lang="it-IT" sz="1600" dirty="0"/>
              <a:t>Relazione Unica di Ateneo.</a:t>
            </a:r>
          </a:p>
          <a:p>
            <a:pPr marL="0" indent="0">
              <a:buNone/>
            </a:pPr>
            <a:endParaRPr lang="it-IT" sz="1600" dirty="0"/>
          </a:p>
          <a:p>
            <a:pPr marL="0" indent="0">
              <a:buNone/>
            </a:pPr>
            <a:r>
              <a:rPr lang="it-IT" sz="1600" dirty="0"/>
              <a:t>Nucleo di Valutazione (OIV):</a:t>
            </a:r>
          </a:p>
          <a:p>
            <a:pPr>
              <a:buFont typeface="Wingdings" panose="05000000000000000000" pitchFamily="2" charset="2"/>
              <a:buChar char="Ø"/>
            </a:pPr>
            <a:r>
              <a:rPr lang="it-IT" sz="1600" dirty="0"/>
              <a:t>verifica l’andamento della performance dell’Ateneo rispetto agli obiettivi programmati, segnalando all’organo di indirizzo politico-amministrativo l’esigenza di interventi correttivi. </a:t>
            </a:r>
          </a:p>
          <a:p>
            <a:pPr>
              <a:buFont typeface="Wingdings" panose="05000000000000000000" pitchFamily="2" charset="2"/>
              <a:buChar char="Ø"/>
            </a:pPr>
            <a:r>
              <a:rPr lang="it-IT" sz="1600" dirty="0"/>
              <a:t>Valida la Relazione sulla performance.</a:t>
            </a:r>
          </a:p>
          <a:p>
            <a:pPr>
              <a:buFont typeface="Wingdings" panose="05000000000000000000" pitchFamily="2" charset="2"/>
              <a:buChar char="Ø"/>
            </a:pPr>
            <a:r>
              <a:rPr lang="it-IT" sz="1600" dirty="0"/>
              <a:t>Monitora la coerenza tra obiettivi di performance con le risorse umane e il miglioramento delle competenze del personale.</a:t>
            </a:r>
          </a:p>
          <a:p>
            <a:pPr marL="0" indent="0">
              <a:buNone/>
            </a:pPr>
            <a:endParaRPr lang="it-IT" sz="2000" dirty="0"/>
          </a:p>
        </p:txBody>
      </p:sp>
    </p:spTree>
    <p:extLst>
      <p:ext uri="{BB962C8B-B14F-4D97-AF65-F5344CB8AC3E}">
        <p14:creationId xmlns:p14="http://schemas.microsoft.com/office/powerpoint/2010/main" val="1288930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Piano integrato</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3201988"/>
          </a:xfrm>
        </p:spPr>
        <p:txBody>
          <a:bodyPr/>
          <a:lstStyle/>
          <a:p>
            <a:pPr marL="0" indent="0" algn="just" eaLnBrk="1" hangingPunct="1">
              <a:buNone/>
              <a:defRPr/>
            </a:pPr>
            <a:r>
              <a:rPr lang="it-IT" sz="1800" dirty="0"/>
              <a:t>Nel 2015 ANVUR ha emanato "Linee guida per la gestione integrata del ciclo della performance delle Università statali italiane", prevedendo l'integrazione in un solo documento - il Piano Integrato - degli obiettivi di performance, prevenzione della corruzione e trasparenza contenuti nei rispettivi documenti programmatici. </a:t>
            </a:r>
          </a:p>
          <a:p>
            <a:pPr marL="0" indent="0" algn="just" eaLnBrk="1" hangingPunct="1">
              <a:buNone/>
              <a:defRPr/>
            </a:pPr>
            <a:endParaRPr lang="it-IT" sz="1800" dirty="0"/>
          </a:p>
          <a:p>
            <a:pPr marL="0" indent="0" algn="just" eaLnBrk="1" hangingPunct="1">
              <a:buNone/>
              <a:defRPr/>
            </a:pPr>
            <a:r>
              <a:rPr lang="it-IT" sz="1800" i="1" dirty="0"/>
              <a:t>«Il quadro normativo italiano negli anni si è arricchito di orientamenti volti a migliorare la qualità e le prestazioni della pubblica amministrazione per gli utenti finali. Gli interventi si sono tuttavia stratificati secondo logiche disconnesse, tali da generare un sovraccarico </a:t>
            </a:r>
            <a:r>
              <a:rPr lang="it-IT" sz="1800" i="1" dirty="0" err="1"/>
              <a:t>adempimentale</a:t>
            </a:r>
            <a:r>
              <a:rPr lang="it-IT" sz="1800" i="1" dirty="0"/>
              <a:t>, con il rischio di compromettere il raggiungimento degli stessi obiettivi posti dal legislatore. È ampiamente condivisa l’esigenza di ricondurre gli interventi a un disegno unitario, collocando le diverse azioni all’interno di una logica integrata. Per questa via si potranno anche ottenere effetti di semplificazione e alleggerimento </a:t>
            </a:r>
            <a:r>
              <a:rPr lang="it-IT" sz="1800" i="1" dirty="0" err="1"/>
              <a:t>adempimentale</a:t>
            </a:r>
            <a:r>
              <a:rPr lang="it-IT" sz="1800" i="1" dirty="0"/>
              <a:t>.»</a:t>
            </a:r>
          </a:p>
          <a:p>
            <a:pPr marL="0" indent="0" algn="just" eaLnBrk="1" hangingPunct="1">
              <a:buNone/>
              <a:defRPr/>
            </a:pPr>
            <a:endParaRPr lang="it-IT" sz="1800" i="1" dirty="0"/>
          </a:p>
          <a:p>
            <a:pPr marL="0" indent="0" algn="just" eaLnBrk="1" hangingPunct="1">
              <a:buNone/>
              <a:defRPr/>
            </a:pPr>
            <a:endParaRPr lang="it-IT" sz="1800" dirty="0"/>
          </a:p>
        </p:txBody>
      </p:sp>
      <p:pic>
        <p:nvPicPr>
          <p:cNvPr id="4" name="Picture 3">
            <a:extLst>
              <a:ext uri="{FF2B5EF4-FFF2-40B4-BE49-F238E27FC236}">
                <a16:creationId xmlns:a16="http://schemas.microsoft.com/office/drawing/2014/main" id="{8EBB0508-2A17-4271-A0E9-CC2E24E5F6B0}"/>
              </a:ext>
            </a:extLst>
          </p:cNvPr>
          <p:cNvPicPr>
            <a:picLocks noChangeAspect="1"/>
          </p:cNvPicPr>
          <p:nvPr/>
        </p:nvPicPr>
        <p:blipFill>
          <a:blip r:embed="rId2"/>
          <a:stretch>
            <a:fillRect/>
          </a:stretch>
        </p:blipFill>
        <p:spPr>
          <a:xfrm>
            <a:off x="7043106" y="5547307"/>
            <a:ext cx="4525006" cy="762106"/>
          </a:xfrm>
          <a:prstGeom prst="rect">
            <a:avLst/>
          </a:prstGeom>
        </p:spPr>
      </p:pic>
    </p:spTree>
    <p:extLst>
      <p:ext uri="{BB962C8B-B14F-4D97-AF65-F5344CB8AC3E}">
        <p14:creationId xmlns:p14="http://schemas.microsoft.com/office/powerpoint/2010/main" val="3573206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Piano integrato</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3201988"/>
          </a:xfrm>
        </p:spPr>
        <p:txBody>
          <a:bodyPr/>
          <a:lstStyle/>
          <a:p>
            <a:pPr marL="0" indent="0" algn="just" eaLnBrk="1" hangingPunct="1">
              <a:buNone/>
              <a:defRPr/>
            </a:pPr>
            <a:r>
              <a:rPr lang="it-IT" sz="1800" i="1" dirty="0"/>
              <a:t>«Occorre affermare un principio unitario e sistemico, secondo il quale </a:t>
            </a:r>
            <a:r>
              <a:rPr lang="it-IT" sz="1800" b="1" i="1" dirty="0"/>
              <a:t>la definizione degli obiettivi della performance del personale tecnico-amministrativo non può che dipendere dalla missione istituzionale dell’ateneo</a:t>
            </a:r>
            <a:r>
              <a:rPr lang="it-IT" sz="1800" i="1" dirty="0"/>
              <a:t>. Al netto della programmazione triennale prevista dalla norma e disciplinata da specifiche deliberazioni ministeriali, gli atenei italiani sono oggi chiamati a definire formalmente la propria visione strategica per il futuro.»</a:t>
            </a:r>
          </a:p>
          <a:p>
            <a:pPr marL="0" indent="0" algn="just" eaLnBrk="1" hangingPunct="1">
              <a:buNone/>
              <a:defRPr/>
            </a:pPr>
            <a:r>
              <a:rPr lang="it-IT" sz="1800" i="1" dirty="0"/>
              <a:t>….</a:t>
            </a:r>
          </a:p>
          <a:p>
            <a:pPr marL="0" indent="0" algn="just" eaLnBrk="1" hangingPunct="1">
              <a:buNone/>
              <a:defRPr/>
            </a:pPr>
            <a:r>
              <a:rPr lang="it-IT" sz="1800" i="1" dirty="0"/>
              <a:t>«A fianco a questo genere di documenti, tuttavia, le università statali negli anni sono state interessate, al pari delle altre amministrazioni pubbliche, da una stratificazione normativa che ha richiesto loro la redazione di numerosi altri atti programmatori, fra i quali si annoverano oltre ai </a:t>
            </a:r>
            <a:r>
              <a:rPr lang="it-IT" sz="1800" b="1" i="1" dirty="0"/>
              <a:t>piani di natura economico-finanziaria</a:t>
            </a:r>
            <a:r>
              <a:rPr lang="it-IT" sz="1800" i="1" dirty="0"/>
              <a:t>, il piano della </a:t>
            </a:r>
            <a:r>
              <a:rPr lang="it-IT" sz="1800" b="1" i="1" dirty="0"/>
              <a:t>performance</a:t>
            </a:r>
            <a:r>
              <a:rPr lang="it-IT" sz="1800" i="1" dirty="0"/>
              <a:t>, quello sulla </a:t>
            </a:r>
            <a:r>
              <a:rPr lang="it-IT" sz="1800" b="1" i="1" dirty="0"/>
              <a:t>trasparenza</a:t>
            </a:r>
            <a:r>
              <a:rPr lang="it-IT" sz="1800" i="1" dirty="0"/>
              <a:t> e in ultimo, quello per la </a:t>
            </a:r>
            <a:r>
              <a:rPr lang="it-IT" sz="1800" b="1" i="1" dirty="0"/>
              <a:t>prevenzione della corruzione</a:t>
            </a:r>
            <a:r>
              <a:rPr lang="it-IT" sz="1800" i="1" dirty="0"/>
              <a:t>. Mentre ciascuna di queste normative ha obiettivi di elevato significato sociale e civile, la loro giustapposizione nel tempo ha mostrato forti limiti, fino al punto di generare un sovraccarico </a:t>
            </a:r>
            <a:r>
              <a:rPr lang="it-IT" sz="1800" i="1" dirty="0" err="1"/>
              <a:t>adempimentale</a:t>
            </a:r>
            <a:r>
              <a:rPr lang="it-IT" sz="1800" i="1" dirty="0"/>
              <a:t>.»</a:t>
            </a:r>
          </a:p>
          <a:p>
            <a:pPr marL="0" indent="0" algn="just" eaLnBrk="1" hangingPunct="1">
              <a:buNone/>
              <a:defRPr/>
            </a:pPr>
            <a:endParaRPr lang="it-IT" sz="1800" i="1" dirty="0"/>
          </a:p>
          <a:p>
            <a:pPr marL="0" indent="0" algn="just" eaLnBrk="1" hangingPunct="1">
              <a:buNone/>
              <a:defRPr/>
            </a:pPr>
            <a:endParaRPr lang="it-IT" sz="1800" dirty="0"/>
          </a:p>
        </p:txBody>
      </p:sp>
      <p:pic>
        <p:nvPicPr>
          <p:cNvPr id="4" name="Picture 3">
            <a:extLst>
              <a:ext uri="{FF2B5EF4-FFF2-40B4-BE49-F238E27FC236}">
                <a16:creationId xmlns:a16="http://schemas.microsoft.com/office/drawing/2014/main" id="{8EBB0508-2A17-4271-A0E9-CC2E24E5F6B0}"/>
              </a:ext>
            </a:extLst>
          </p:cNvPr>
          <p:cNvPicPr>
            <a:picLocks noChangeAspect="1"/>
          </p:cNvPicPr>
          <p:nvPr/>
        </p:nvPicPr>
        <p:blipFill>
          <a:blip r:embed="rId2"/>
          <a:stretch>
            <a:fillRect/>
          </a:stretch>
        </p:blipFill>
        <p:spPr>
          <a:xfrm>
            <a:off x="7071682" y="5807509"/>
            <a:ext cx="4525006" cy="762106"/>
          </a:xfrm>
          <a:prstGeom prst="rect">
            <a:avLst/>
          </a:prstGeom>
        </p:spPr>
      </p:pic>
    </p:spTree>
    <p:extLst>
      <p:ext uri="{BB962C8B-B14F-4D97-AF65-F5344CB8AC3E}">
        <p14:creationId xmlns:p14="http://schemas.microsoft.com/office/powerpoint/2010/main" val="1208128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Piano integrato</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3201988"/>
          </a:xfrm>
        </p:spPr>
        <p:txBody>
          <a:bodyPr/>
          <a:lstStyle/>
          <a:p>
            <a:pPr marL="0" indent="0" algn="just" eaLnBrk="1" hangingPunct="1">
              <a:buNone/>
              <a:defRPr/>
            </a:pPr>
            <a:r>
              <a:rPr lang="it-IT" sz="1800" i="1" dirty="0"/>
              <a:t>«Lo strumento operativo che in prospettiva potrà alleggerire tale sovraccarico in capo agli atenei è </a:t>
            </a:r>
            <a:r>
              <a:rPr lang="it-IT" sz="1800" b="1" i="1" dirty="0"/>
              <a:t>il Piano Integrato</a:t>
            </a:r>
            <a:r>
              <a:rPr lang="it-IT" sz="1800" i="1" dirty="0"/>
              <a:t>, ovvero il documento unico che sviluppa in chiave sistemica la pianificazione delle attività amministrative in ordine alla performance, alla trasparenza e all’anticorruzione (in seguito “Piano Integrato”), tenendo conto della strategia relativa alle attività istituzionali e, non ultima, della programmazione economico-finanziaria.»</a:t>
            </a:r>
          </a:p>
          <a:p>
            <a:pPr marL="0" indent="0" algn="just" eaLnBrk="1" hangingPunct="1">
              <a:buNone/>
              <a:defRPr/>
            </a:pPr>
            <a:r>
              <a:rPr lang="it-IT" sz="1800" i="1" dirty="0"/>
              <a:t>….</a:t>
            </a:r>
          </a:p>
          <a:p>
            <a:pPr marL="0" indent="0" algn="just" eaLnBrk="1" hangingPunct="1">
              <a:buNone/>
              <a:defRPr/>
            </a:pPr>
            <a:r>
              <a:rPr lang="it-IT" sz="1800" i="1" dirty="0"/>
              <a:t>«Il Piano Integrato delle università va costruito quindi seguendo due principi di fondo:</a:t>
            </a:r>
          </a:p>
          <a:p>
            <a:pPr marL="0" indent="0" algn="just" eaLnBrk="1" hangingPunct="1">
              <a:buNone/>
              <a:defRPr/>
            </a:pPr>
            <a:r>
              <a:rPr lang="it-IT" sz="1800" i="1" dirty="0"/>
              <a:t>1) l’assunzione della performance come concetto guida intorno al quale si collocano le diverse prospettive della trasparenza (concepita come obbligo di rendicontazione a studenti, famiglie, imprese e territorio) e della prevenzione alla corruzione (intesa come attività di contrasto e mitigazione dei rischi derivanti da comportamenti inappropriati e illegali);</a:t>
            </a:r>
          </a:p>
          <a:p>
            <a:pPr marL="0" indent="0" algn="just" eaLnBrk="1" hangingPunct="1">
              <a:buNone/>
              <a:defRPr/>
            </a:pPr>
            <a:r>
              <a:rPr lang="it-IT" sz="1800" i="1" dirty="0"/>
              <a:t>2) l’ancoraggio indissolubile della performance amministrativa con le missioni istituzionali dell’università e con le risorse finanziarie necessarie per perseguirle.»</a:t>
            </a:r>
          </a:p>
          <a:p>
            <a:pPr marL="0" indent="0" algn="just" eaLnBrk="1" hangingPunct="1">
              <a:buNone/>
              <a:defRPr/>
            </a:pPr>
            <a:endParaRPr lang="it-IT" sz="1800" dirty="0"/>
          </a:p>
        </p:txBody>
      </p:sp>
      <p:pic>
        <p:nvPicPr>
          <p:cNvPr id="4" name="Picture 3">
            <a:extLst>
              <a:ext uri="{FF2B5EF4-FFF2-40B4-BE49-F238E27FC236}">
                <a16:creationId xmlns:a16="http://schemas.microsoft.com/office/drawing/2014/main" id="{8EBB0508-2A17-4271-A0E9-CC2E24E5F6B0}"/>
              </a:ext>
            </a:extLst>
          </p:cNvPr>
          <p:cNvPicPr>
            <a:picLocks noChangeAspect="1"/>
          </p:cNvPicPr>
          <p:nvPr/>
        </p:nvPicPr>
        <p:blipFill>
          <a:blip r:embed="rId2"/>
          <a:stretch>
            <a:fillRect/>
          </a:stretch>
        </p:blipFill>
        <p:spPr>
          <a:xfrm>
            <a:off x="7043106" y="5928360"/>
            <a:ext cx="4525006" cy="762106"/>
          </a:xfrm>
          <a:prstGeom prst="rect">
            <a:avLst/>
          </a:prstGeom>
        </p:spPr>
      </p:pic>
    </p:spTree>
    <p:extLst>
      <p:ext uri="{BB962C8B-B14F-4D97-AF65-F5344CB8AC3E}">
        <p14:creationId xmlns:p14="http://schemas.microsoft.com/office/powerpoint/2010/main" val="1549143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egnaposto numero diapositiva 3">
            <a:extLst>
              <a:ext uri="{FF2B5EF4-FFF2-40B4-BE49-F238E27FC236}">
                <a16:creationId xmlns:a16="http://schemas.microsoft.com/office/drawing/2014/main" id="{16E697DC-61C5-4719-B80E-E7C0FFE3404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CA184CA-1705-4904-9D36-50CAD384D75C}" type="slidenum">
              <a:rPr lang="it-IT" altLang="it-IT" sz="1200">
                <a:solidFill>
                  <a:srgbClr val="898989"/>
                </a:solidFill>
              </a:rPr>
              <a:pPr>
                <a:spcBef>
                  <a:spcPct val="0"/>
                </a:spcBef>
                <a:buFontTx/>
                <a:buNone/>
              </a:pPr>
              <a:t>25</a:t>
            </a:fld>
            <a:endParaRPr lang="it-IT" altLang="it-IT" sz="1200">
              <a:solidFill>
                <a:srgbClr val="898989"/>
              </a:solidFill>
            </a:endParaRPr>
          </a:p>
        </p:txBody>
      </p:sp>
      <p:graphicFrame>
        <p:nvGraphicFramePr>
          <p:cNvPr id="2" name="Table 1">
            <a:extLst>
              <a:ext uri="{FF2B5EF4-FFF2-40B4-BE49-F238E27FC236}">
                <a16:creationId xmlns:a16="http://schemas.microsoft.com/office/drawing/2014/main" id="{A150FFC9-6D7D-4264-A470-0B6A91F48512}"/>
              </a:ext>
            </a:extLst>
          </p:cNvPr>
          <p:cNvGraphicFramePr>
            <a:graphicFrameLocks noGrp="1"/>
          </p:cNvGraphicFramePr>
          <p:nvPr>
            <p:extLst>
              <p:ext uri="{D42A27DB-BD31-4B8C-83A1-F6EECF244321}">
                <p14:modId xmlns:p14="http://schemas.microsoft.com/office/powerpoint/2010/main" val="3081403046"/>
              </p:ext>
            </p:extLst>
          </p:nvPr>
        </p:nvGraphicFramePr>
        <p:xfrm>
          <a:off x="705394" y="1700214"/>
          <a:ext cx="4598444" cy="4897438"/>
        </p:xfrm>
        <a:graphic>
          <a:graphicData uri="http://schemas.openxmlformats.org/drawingml/2006/table">
            <a:tbl>
              <a:tblPr>
                <a:tableStyleId>{69CF1AB2-1976-4502-BF36-3FF5EA218861}</a:tableStyleId>
              </a:tblPr>
              <a:tblGrid>
                <a:gridCol w="4598444">
                  <a:extLst>
                    <a:ext uri="{9D8B030D-6E8A-4147-A177-3AD203B41FA5}">
                      <a16:colId xmlns:a16="http://schemas.microsoft.com/office/drawing/2014/main" val="153325637"/>
                    </a:ext>
                  </a:extLst>
                </a:gridCol>
              </a:tblGrid>
              <a:tr h="295343">
                <a:tc>
                  <a:txBody>
                    <a:bodyPr/>
                    <a:lstStyle/>
                    <a:p>
                      <a:pPr algn="just" rtl="0" fontAlgn="ctr">
                        <a:buClr>
                          <a:srgbClr val="000000"/>
                        </a:buClr>
                        <a:buSzPts val="1100"/>
                        <a:buFont typeface="+mj-lt"/>
                        <a:buNone/>
                      </a:pPr>
                      <a:r>
                        <a:rPr lang="it-IT" sz="1200" u="none" strike="noStrike" dirty="0">
                          <a:effectLst/>
                        </a:rPr>
                        <a:t>obiettivi programmatici e strategici della performance;</a:t>
                      </a:r>
                      <a:endParaRPr lang="it-IT" sz="1200" b="0" i="0" u="none" strike="noStrike" dirty="0">
                        <a:solidFill>
                          <a:srgbClr val="000000"/>
                        </a:solidFill>
                        <a:effectLst/>
                        <a:latin typeface="+mj-lt"/>
                      </a:endParaRPr>
                    </a:p>
                  </a:txBody>
                  <a:tcPr marL="7974" marR="7974" marT="7975" marB="0" anchor="ctr"/>
                </a:tc>
                <a:extLst>
                  <a:ext uri="{0D108BD9-81ED-4DB2-BD59-A6C34878D82A}">
                    <a16:rowId xmlns:a16="http://schemas.microsoft.com/office/drawing/2014/main" val="670068180"/>
                  </a:ext>
                </a:extLst>
              </a:tr>
              <a:tr h="861350">
                <a:tc>
                  <a:txBody>
                    <a:bodyPr/>
                    <a:lstStyle/>
                    <a:p>
                      <a:pPr algn="just" rtl="0" fontAlgn="ctr">
                        <a:buClr>
                          <a:srgbClr val="000000"/>
                        </a:buClr>
                        <a:buSzPts val="1100"/>
                        <a:buFont typeface="+mj-lt"/>
                        <a:buNone/>
                      </a:pPr>
                      <a:r>
                        <a:rPr lang="it-IT" sz="1200" u="none" strike="noStrike" dirty="0">
                          <a:effectLst/>
                        </a:rPr>
                        <a:t>gestione del capitale umano e di sviluppo organizzativo </a:t>
                      </a:r>
                    </a:p>
                    <a:p>
                      <a:pPr algn="just" rtl="0" fontAlgn="ctr">
                        <a:buClr>
                          <a:srgbClr val="000000"/>
                        </a:buClr>
                        <a:buSzPts val="1100"/>
                        <a:buFont typeface="+mj-lt"/>
                        <a:buNone/>
                      </a:pPr>
                      <a:r>
                        <a:rPr lang="it-IT" sz="1200" u="none" strike="noStrike" dirty="0">
                          <a:effectLst/>
                        </a:rPr>
                        <a:t>obiettivi formativi annuali e pluriennali;</a:t>
                      </a:r>
                      <a:endParaRPr lang="it-IT" sz="1200" b="0" i="0" u="none" strike="noStrike" dirty="0">
                        <a:solidFill>
                          <a:srgbClr val="000000"/>
                        </a:solidFill>
                        <a:effectLst/>
                        <a:latin typeface="+mj-lt"/>
                      </a:endParaRPr>
                    </a:p>
                  </a:txBody>
                  <a:tcPr marL="7974" marR="7974" marT="7975" marB="0" anchor="ctr"/>
                </a:tc>
                <a:extLst>
                  <a:ext uri="{0D108BD9-81ED-4DB2-BD59-A6C34878D82A}">
                    <a16:rowId xmlns:a16="http://schemas.microsoft.com/office/drawing/2014/main" val="1543225108"/>
                  </a:ext>
                </a:extLst>
              </a:tr>
              <a:tr h="1427358">
                <a:tc>
                  <a:txBody>
                    <a:bodyPr/>
                    <a:lstStyle/>
                    <a:p>
                      <a:pPr algn="just" rtl="0" fontAlgn="ctr">
                        <a:buClr>
                          <a:srgbClr val="000000"/>
                        </a:buClr>
                        <a:buSzPts val="1100"/>
                        <a:buFont typeface="+mj-lt"/>
                        <a:buNone/>
                      </a:pPr>
                      <a:r>
                        <a:rPr lang="it-IT" sz="1200" u="none" strike="noStrike" dirty="0">
                          <a:effectLst/>
                        </a:rPr>
                        <a:t>piano triennale dei fabbisogni di personale</a:t>
                      </a:r>
                    </a:p>
                    <a:p>
                      <a:pPr algn="just" rtl="0" fontAlgn="ctr">
                        <a:buClr>
                          <a:srgbClr val="000000"/>
                        </a:buClr>
                        <a:buSzPts val="1100"/>
                        <a:buFont typeface="+mj-lt"/>
                        <a:buNone/>
                      </a:pPr>
                      <a:endParaRPr lang="it-IT" sz="1200" u="none" strike="noStrike" dirty="0">
                        <a:effectLst/>
                      </a:endParaRPr>
                    </a:p>
                    <a:p>
                      <a:pPr algn="just" rtl="0" fontAlgn="ctr">
                        <a:buClr>
                          <a:srgbClr val="000000"/>
                        </a:buClr>
                        <a:buSzPts val="1100"/>
                        <a:buFont typeface="+mj-lt"/>
                        <a:buNone/>
                      </a:pPr>
                      <a:r>
                        <a:rPr lang="it-IT" sz="1200" u="none" strike="noStrike" dirty="0">
                          <a:effectLst/>
                        </a:rPr>
                        <a:t>obiettivi del reclutamento di nuove risorse </a:t>
                      </a:r>
                    </a:p>
                    <a:p>
                      <a:pPr algn="just" rtl="0" fontAlgn="ctr">
                        <a:buClr>
                          <a:srgbClr val="000000"/>
                        </a:buClr>
                        <a:buSzPts val="1100"/>
                        <a:buFont typeface="+mj-lt"/>
                        <a:buNone/>
                      </a:pPr>
                      <a:endParaRPr lang="it-IT" sz="1200" u="none" strike="noStrike" dirty="0">
                        <a:effectLst/>
                      </a:endParaRPr>
                    </a:p>
                    <a:p>
                      <a:pPr algn="just" rtl="0" fontAlgn="ctr">
                        <a:buClr>
                          <a:srgbClr val="000000"/>
                        </a:buClr>
                        <a:buSzPts val="1100"/>
                        <a:buFont typeface="+mj-lt"/>
                        <a:buNone/>
                      </a:pPr>
                      <a:r>
                        <a:rPr lang="it-IT" sz="1200" u="none" strike="noStrike" dirty="0">
                          <a:effectLst/>
                        </a:rPr>
                        <a:t>valorizzazione delle risorse interne;</a:t>
                      </a:r>
                      <a:endParaRPr lang="it-IT" sz="1200" b="0" i="0" u="none" strike="noStrike" dirty="0">
                        <a:solidFill>
                          <a:srgbClr val="000000"/>
                        </a:solidFill>
                        <a:effectLst/>
                        <a:latin typeface="+mj-lt"/>
                      </a:endParaRPr>
                    </a:p>
                  </a:txBody>
                  <a:tcPr marL="7974" marR="7974" marT="7975" marB="0" anchor="ctr"/>
                </a:tc>
                <a:extLst>
                  <a:ext uri="{0D108BD9-81ED-4DB2-BD59-A6C34878D82A}">
                    <a16:rowId xmlns:a16="http://schemas.microsoft.com/office/drawing/2014/main" val="713763440"/>
                  </a:ext>
                </a:extLst>
              </a:tr>
              <a:tr h="1144354">
                <a:tc>
                  <a:txBody>
                    <a:bodyPr/>
                    <a:lstStyle/>
                    <a:p>
                      <a:pPr algn="just" rtl="0" fontAlgn="ctr">
                        <a:buClr>
                          <a:srgbClr val="000000"/>
                        </a:buClr>
                        <a:buSzPts val="1100"/>
                        <a:buFont typeface="+mj-lt"/>
                        <a:buNone/>
                      </a:pPr>
                      <a:r>
                        <a:rPr lang="it-IT" sz="1200" u="none" strike="noStrike" dirty="0">
                          <a:effectLst/>
                        </a:rPr>
                        <a:t>trasparenza dei risultati dell’attività e dell’organizzazione amministrativa </a:t>
                      </a:r>
                    </a:p>
                    <a:p>
                      <a:pPr algn="just" rtl="0" fontAlgn="ctr">
                        <a:buClr>
                          <a:srgbClr val="000000"/>
                        </a:buClr>
                        <a:buSzPts val="1100"/>
                        <a:buFont typeface="+mj-lt"/>
                        <a:buNone/>
                      </a:pPr>
                      <a:endParaRPr lang="it-IT" sz="1200" u="none" strike="noStrike" dirty="0">
                        <a:effectLst/>
                      </a:endParaRPr>
                    </a:p>
                    <a:p>
                      <a:pPr algn="just" rtl="0" fontAlgn="ctr">
                        <a:buClr>
                          <a:srgbClr val="000000"/>
                        </a:buClr>
                        <a:buSzPts val="1100"/>
                        <a:buFont typeface="+mj-lt"/>
                        <a:buNone/>
                      </a:pPr>
                      <a:r>
                        <a:rPr lang="it-IT" sz="1200" u="none" strike="noStrike" dirty="0">
                          <a:effectLst/>
                        </a:rPr>
                        <a:t>obiettivi in materia di contrasto alla corruzione;</a:t>
                      </a:r>
                      <a:endParaRPr lang="it-IT" sz="1200" b="0" i="0" u="none" strike="noStrike" dirty="0">
                        <a:solidFill>
                          <a:srgbClr val="000000"/>
                        </a:solidFill>
                        <a:effectLst/>
                        <a:latin typeface="+mj-lt"/>
                      </a:endParaRPr>
                    </a:p>
                  </a:txBody>
                  <a:tcPr marL="7974" marR="7974" marT="7975" marB="0" anchor="ctr"/>
                </a:tc>
                <a:extLst>
                  <a:ext uri="{0D108BD9-81ED-4DB2-BD59-A6C34878D82A}">
                    <a16:rowId xmlns:a16="http://schemas.microsoft.com/office/drawing/2014/main" val="1842500957"/>
                  </a:ext>
                </a:extLst>
              </a:tr>
              <a:tr h="578347">
                <a:tc>
                  <a:txBody>
                    <a:bodyPr/>
                    <a:lstStyle/>
                    <a:p>
                      <a:pPr algn="just" rtl="0" fontAlgn="ctr">
                        <a:buClr>
                          <a:srgbClr val="000000"/>
                        </a:buClr>
                        <a:buSzPts val="1100"/>
                        <a:buFont typeface="+mj-lt"/>
                        <a:buNone/>
                      </a:pPr>
                      <a:r>
                        <a:rPr lang="it-IT" sz="1200" u="none" strike="noStrike" dirty="0">
                          <a:effectLst/>
                        </a:rPr>
                        <a:t>procedure da semplificare e reingegnerizzare ogni anno;</a:t>
                      </a:r>
                      <a:endParaRPr lang="it-IT" sz="1200" b="0" i="0" u="none" strike="noStrike" dirty="0">
                        <a:solidFill>
                          <a:srgbClr val="000000"/>
                        </a:solidFill>
                        <a:effectLst/>
                        <a:latin typeface="+mj-lt"/>
                      </a:endParaRPr>
                    </a:p>
                  </a:txBody>
                  <a:tcPr marL="7974" marR="7974" marT="7975" marB="0" anchor="ctr"/>
                </a:tc>
                <a:extLst>
                  <a:ext uri="{0D108BD9-81ED-4DB2-BD59-A6C34878D82A}">
                    <a16:rowId xmlns:a16="http://schemas.microsoft.com/office/drawing/2014/main" val="349779516"/>
                  </a:ext>
                </a:extLst>
              </a:tr>
              <a:tr h="295343">
                <a:tc>
                  <a:txBody>
                    <a:bodyPr/>
                    <a:lstStyle/>
                    <a:p>
                      <a:pPr marL="0" indent="0" algn="just" rtl="0" fontAlgn="ctr">
                        <a:buClr>
                          <a:srgbClr val="000000"/>
                        </a:buClr>
                        <a:buSzPts val="1100"/>
                        <a:buFont typeface="+mj-lt"/>
                        <a:buNone/>
                      </a:pPr>
                      <a:r>
                        <a:rPr lang="it-IT" sz="1200" u="none" strike="noStrike" dirty="0">
                          <a:effectLst/>
                        </a:rPr>
                        <a:t>accessibilità alle amministrazioni, fisica e digitale;</a:t>
                      </a:r>
                      <a:endParaRPr lang="it-IT" sz="1200" b="0" i="0" u="none" strike="noStrike" dirty="0">
                        <a:solidFill>
                          <a:srgbClr val="000000"/>
                        </a:solidFill>
                        <a:effectLst/>
                        <a:latin typeface="+mj-lt"/>
                      </a:endParaRPr>
                    </a:p>
                  </a:txBody>
                  <a:tcPr marL="7974" marR="7974" marT="7975" marB="0" anchor="ctr"/>
                </a:tc>
                <a:extLst>
                  <a:ext uri="{0D108BD9-81ED-4DB2-BD59-A6C34878D82A}">
                    <a16:rowId xmlns:a16="http://schemas.microsoft.com/office/drawing/2014/main" val="3908029726"/>
                  </a:ext>
                </a:extLst>
              </a:tr>
              <a:tr h="295343">
                <a:tc>
                  <a:txBody>
                    <a:bodyPr/>
                    <a:lstStyle/>
                    <a:p>
                      <a:pPr algn="l" fontAlgn="b"/>
                      <a:r>
                        <a:rPr lang="it-IT" sz="1200" u="none" strike="noStrike" dirty="0">
                          <a:effectLst/>
                        </a:rPr>
                        <a:t>rispetto della parità di genere.</a:t>
                      </a:r>
                      <a:endParaRPr lang="it-IT" sz="1200" b="0" i="0" u="none" strike="noStrike" dirty="0">
                        <a:solidFill>
                          <a:srgbClr val="000000"/>
                        </a:solidFill>
                        <a:effectLst/>
                        <a:latin typeface="Arial" panose="020B0604020202020204" pitchFamily="34" charset="0"/>
                      </a:endParaRPr>
                    </a:p>
                  </a:txBody>
                  <a:tcPr marL="7974" marR="7974" marT="7975" marB="0" anchor="ctr"/>
                </a:tc>
                <a:extLst>
                  <a:ext uri="{0D108BD9-81ED-4DB2-BD59-A6C34878D82A}">
                    <a16:rowId xmlns:a16="http://schemas.microsoft.com/office/drawing/2014/main" val="610661641"/>
                  </a:ext>
                </a:extLst>
              </a:tr>
            </a:tbl>
          </a:graphicData>
        </a:graphic>
      </p:graphicFrame>
      <p:graphicFrame>
        <p:nvGraphicFramePr>
          <p:cNvPr id="4" name="Table 3">
            <a:extLst>
              <a:ext uri="{FF2B5EF4-FFF2-40B4-BE49-F238E27FC236}">
                <a16:creationId xmlns:a16="http://schemas.microsoft.com/office/drawing/2014/main" id="{D710FC48-BC24-45A0-B64A-C6674CB52B12}"/>
              </a:ext>
            </a:extLst>
          </p:cNvPr>
          <p:cNvGraphicFramePr>
            <a:graphicFrameLocks noGrp="1"/>
          </p:cNvGraphicFramePr>
          <p:nvPr>
            <p:extLst>
              <p:ext uri="{D42A27DB-BD31-4B8C-83A1-F6EECF244321}">
                <p14:modId xmlns:p14="http://schemas.microsoft.com/office/powerpoint/2010/main" val="1888843533"/>
              </p:ext>
            </p:extLst>
          </p:nvPr>
        </p:nvGraphicFramePr>
        <p:xfrm>
          <a:off x="6383338" y="2927386"/>
          <a:ext cx="3827462" cy="2157832"/>
        </p:xfrm>
        <a:graphic>
          <a:graphicData uri="http://schemas.openxmlformats.org/drawingml/2006/table">
            <a:tbl>
              <a:tblPr>
                <a:tableStyleId>{69CF1AB2-1976-4502-BF36-3FF5EA218861}</a:tableStyleId>
              </a:tblPr>
              <a:tblGrid>
                <a:gridCol w="3827462">
                  <a:extLst>
                    <a:ext uri="{9D8B030D-6E8A-4147-A177-3AD203B41FA5}">
                      <a16:colId xmlns:a16="http://schemas.microsoft.com/office/drawing/2014/main" val="2569804621"/>
                    </a:ext>
                  </a:extLst>
                </a:gridCol>
              </a:tblGrid>
              <a:tr h="190766">
                <a:tc>
                  <a:txBody>
                    <a:bodyPr/>
                    <a:lstStyle/>
                    <a:p>
                      <a:pPr algn="l" fontAlgn="b"/>
                      <a:r>
                        <a:rPr lang="en-GB" sz="1200" u="none" strike="noStrike" dirty="0">
                          <a:effectLst/>
                        </a:rPr>
                        <a:t> Piano Performance</a:t>
                      </a:r>
                      <a:endParaRPr lang="en-GB" sz="1200" b="0" i="0" u="none" strike="noStrike" dirty="0">
                        <a:solidFill>
                          <a:srgbClr val="000000"/>
                        </a:solidFill>
                        <a:effectLst/>
                        <a:latin typeface="Calibri" panose="020F0502020204030204" pitchFamily="34" charset="0"/>
                      </a:endParaRPr>
                    </a:p>
                  </a:txBody>
                  <a:tcPr marL="7975" marR="7975" marT="7970" marB="0" anchor="b"/>
                </a:tc>
                <a:extLst>
                  <a:ext uri="{0D108BD9-81ED-4DB2-BD59-A6C34878D82A}">
                    <a16:rowId xmlns:a16="http://schemas.microsoft.com/office/drawing/2014/main" val="1041761965"/>
                  </a:ext>
                </a:extLst>
              </a:tr>
              <a:tr h="302888">
                <a:tc>
                  <a:txBody>
                    <a:bodyPr/>
                    <a:lstStyle/>
                    <a:p>
                      <a:pPr algn="l" fontAlgn="b"/>
                      <a:r>
                        <a:rPr lang="it-IT" sz="1200" u="none" strike="noStrike" dirty="0">
                          <a:effectLst/>
                        </a:rPr>
                        <a:t>Piano di Formazione/Piano Operativo Lavoro Agile (POLA)</a:t>
                      </a:r>
                      <a:endParaRPr lang="it-IT" sz="1200" b="0" i="0" u="none" strike="noStrike" dirty="0">
                        <a:solidFill>
                          <a:srgbClr val="000000"/>
                        </a:solidFill>
                        <a:effectLst/>
                        <a:latin typeface="Calibri" panose="020F0502020204030204" pitchFamily="34" charset="0"/>
                      </a:endParaRPr>
                    </a:p>
                  </a:txBody>
                  <a:tcPr marL="7975" marR="7975" marT="7970" marB="0" anchor="b"/>
                </a:tc>
                <a:extLst>
                  <a:ext uri="{0D108BD9-81ED-4DB2-BD59-A6C34878D82A}">
                    <a16:rowId xmlns:a16="http://schemas.microsoft.com/office/drawing/2014/main" val="3201309483"/>
                  </a:ext>
                </a:extLst>
              </a:tr>
              <a:tr h="454332">
                <a:tc>
                  <a:txBody>
                    <a:bodyPr/>
                    <a:lstStyle/>
                    <a:p>
                      <a:pPr algn="l" fontAlgn="b"/>
                      <a:r>
                        <a:rPr lang="it-IT" sz="1200" u="none" strike="noStrike" dirty="0">
                          <a:effectLst/>
                        </a:rPr>
                        <a:t>Piano dei fabbisogni di personale</a:t>
                      </a:r>
                      <a:endParaRPr lang="it-IT" sz="1200" b="0" i="0" u="none" strike="noStrike" dirty="0">
                        <a:solidFill>
                          <a:srgbClr val="000000"/>
                        </a:solidFill>
                        <a:effectLst/>
                        <a:latin typeface="Calibri" panose="020F0502020204030204" pitchFamily="34" charset="0"/>
                      </a:endParaRPr>
                    </a:p>
                  </a:txBody>
                  <a:tcPr marL="7975" marR="7975" marT="7970" marB="0" anchor="b"/>
                </a:tc>
                <a:extLst>
                  <a:ext uri="{0D108BD9-81ED-4DB2-BD59-A6C34878D82A}">
                    <a16:rowId xmlns:a16="http://schemas.microsoft.com/office/drawing/2014/main" val="275854076"/>
                  </a:ext>
                </a:extLst>
              </a:tr>
              <a:tr h="454332">
                <a:tc>
                  <a:txBody>
                    <a:bodyPr/>
                    <a:lstStyle/>
                    <a:p>
                      <a:pPr algn="l" fontAlgn="b"/>
                      <a:r>
                        <a:rPr lang="it-IT" sz="1200" u="none" strike="noStrike" dirty="0">
                          <a:effectLst/>
                        </a:rPr>
                        <a:t>Piano Triennale Prevenzione della Corruzione e Trasparenza (PTPCT)</a:t>
                      </a:r>
                      <a:endParaRPr lang="it-IT" sz="1200" b="0" i="0" u="none" strike="noStrike" dirty="0">
                        <a:solidFill>
                          <a:srgbClr val="000000"/>
                        </a:solidFill>
                        <a:effectLst/>
                        <a:latin typeface="Calibri" panose="020F0502020204030204" pitchFamily="34" charset="0"/>
                      </a:endParaRPr>
                    </a:p>
                  </a:txBody>
                  <a:tcPr marL="7975" marR="7975" marT="7970" marB="0" anchor="b"/>
                </a:tc>
                <a:extLst>
                  <a:ext uri="{0D108BD9-81ED-4DB2-BD59-A6C34878D82A}">
                    <a16:rowId xmlns:a16="http://schemas.microsoft.com/office/drawing/2014/main" val="628963155"/>
                  </a:ext>
                </a:extLst>
              </a:tr>
              <a:tr h="190766">
                <a:tc>
                  <a:txBody>
                    <a:bodyPr/>
                    <a:lstStyle/>
                    <a:p>
                      <a:pPr algn="l" fontAlgn="b"/>
                      <a:r>
                        <a:rPr lang="it-IT" sz="1200" u="none" strike="noStrike" noProof="0" dirty="0">
                          <a:effectLst/>
                        </a:rPr>
                        <a:t>Piano Responsabile Transizione Digitale</a:t>
                      </a:r>
                      <a:endParaRPr lang="it-IT" sz="1200" b="0" i="0" u="none" strike="noStrike" noProof="0" dirty="0">
                        <a:solidFill>
                          <a:srgbClr val="000000"/>
                        </a:solidFill>
                        <a:effectLst/>
                        <a:latin typeface="Calibri" panose="020F0502020204030204" pitchFamily="34" charset="0"/>
                      </a:endParaRPr>
                    </a:p>
                  </a:txBody>
                  <a:tcPr marL="7975" marR="7975" marT="7970" marB="0" anchor="b"/>
                </a:tc>
                <a:extLst>
                  <a:ext uri="{0D108BD9-81ED-4DB2-BD59-A6C34878D82A}">
                    <a16:rowId xmlns:a16="http://schemas.microsoft.com/office/drawing/2014/main" val="2285962265"/>
                  </a:ext>
                </a:extLst>
              </a:tr>
              <a:tr h="373562">
                <a:tc>
                  <a:txBody>
                    <a:bodyPr/>
                    <a:lstStyle/>
                    <a:p>
                      <a:pPr algn="l" fontAlgn="b"/>
                      <a:r>
                        <a:rPr lang="it-IT" sz="1200" u="none" strike="noStrike" dirty="0">
                          <a:effectLst/>
                        </a:rPr>
                        <a:t>Piano di abbattimento delle barriere architettoniche (PEBA)</a:t>
                      </a:r>
                    </a:p>
                    <a:p>
                      <a:pPr algn="l" fontAlgn="b"/>
                      <a:r>
                        <a:rPr lang="it-IT" sz="1200" u="none" strike="noStrike" dirty="0">
                          <a:effectLst/>
                        </a:rPr>
                        <a:t>Obiettivi di accessibilità</a:t>
                      </a:r>
                      <a:endParaRPr lang="it-IT" sz="1200" b="0" i="0" u="none" strike="noStrike" dirty="0">
                        <a:solidFill>
                          <a:srgbClr val="000000"/>
                        </a:solidFill>
                        <a:effectLst/>
                        <a:latin typeface="Calibri" panose="020F0502020204030204" pitchFamily="34" charset="0"/>
                      </a:endParaRPr>
                    </a:p>
                  </a:txBody>
                  <a:tcPr marL="7975" marR="7975" marT="7970" marB="0" anchor="b"/>
                </a:tc>
                <a:extLst>
                  <a:ext uri="{0D108BD9-81ED-4DB2-BD59-A6C34878D82A}">
                    <a16:rowId xmlns:a16="http://schemas.microsoft.com/office/drawing/2014/main" val="2537767033"/>
                  </a:ext>
                </a:extLst>
              </a:tr>
              <a:tr h="190766">
                <a:tc>
                  <a:txBody>
                    <a:bodyPr/>
                    <a:lstStyle/>
                    <a:p>
                      <a:pPr algn="l" fontAlgn="b"/>
                      <a:r>
                        <a:rPr lang="it-IT" sz="1200" u="none" strike="noStrike" dirty="0">
                          <a:effectLst/>
                        </a:rPr>
                        <a:t>Gender </a:t>
                      </a:r>
                      <a:r>
                        <a:rPr lang="it-IT" sz="1200" u="none" strike="noStrike" dirty="0" err="1">
                          <a:effectLst/>
                        </a:rPr>
                        <a:t>Equality</a:t>
                      </a:r>
                      <a:r>
                        <a:rPr lang="it-IT" sz="1200" u="none" strike="noStrike" dirty="0">
                          <a:effectLst/>
                        </a:rPr>
                        <a:t> Plan/Piano delle Azioni positive</a:t>
                      </a:r>
                      <a:endParaRPr lang="it-IT" sz="1200" b="0" i="0" u="none" strike="noStrike" dirty="0">
                        <a:solidFill>
                          <a:srgbClr val="000000"/>
                        </a:solidFill>
                        <a:effectLst/>
                        <a:latin typeface="Calibri" panose="020F0502020204030204" pitchFamily="34" charset="0"/>
                      </a:endParaRPr>
                    </a:p>
                  </a:txBody>
                  <a:tcPr marL="7975" marR="7975" marT="7970" marB="0" anchor="b"/>
                </a:tc>
                <a:extLst>
                  <a:ext uri="{0D108BD9-81ED-4DB2-BD59-A6C34878D82A}">
                    <a16:rowId xmlns:a16="http://schemas.microsoft.com/office/drawing/2014/main" val="3617909081"/>
                  </a:ext>
                </a:extLst>
              </a:tr>
            </a:tbl>
          </a:graphicData>
        </a:graphic>
      </p:graphicFrame>
      <p:cxnSp>
        <p:nvCxnSpPr>
          <p:cNvPr id="6" name="Straight Arrow Connector 5">
            <a:extLst>
              <a:ext uri="{FF2B5EF4-FFF2-40B4-BE49-F238E27FC236}">
                <a16:creationId xmlns:a16="http://schemas.microsoft.com/office/drawing/2014/main" id="{40B576C8-BADF-4687-AE43-790C1FEAD42E}"/>
              </a:ext>
            </a:extLst>
          </p:cNvPr>
          <p:cNvCxnSpPr>
            <a:cxnSpLocks/>
          </p:cNvCxnSpPr>
          <p:nvPr/>
        </p:nvCxnSpPr>
        <p:spPr>
          <a:xfrm>
            <a:off x="5303838" y="1860550"/>
            <a:ext cx="1079500" cy="1136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5C63C0D1-3FC0-4755-BC2E-44C16407A6D7}"/>
              </a:ext>
            </a:extLst>
          </p:cNvPr>
          <p:cNvCxnSpPr/>
          <p:nvPr/>
        </p:nvCxnSpPr>
        <p:spPr>
          <a:xfrm>
            <a:off x="5303838" y="2565400"/>
            <a:ext cx="1079500" cy="6477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5C5C2F69-4503-4B20-9B8A-C61B961D5B71}"/>
              </a:ext>
            </a:extLst>
          </p:cNvPr>
          <p:cNvCxnSpPr>
            <a:cxnSpLocks/>
          </p:cNvCxnSpPr>
          <p:nvPr/>
        </p:nvCxnSpPr>
        <p:spPr>
          <a:xfrm flipV="1">
            <a:off x="5303838" y="3573464"/>
            <a:ext cx="1079500" cy="158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458CEEC-287D-4FEC-B735-4E35D96A2CF0}"/>
              </a:ext>
            </a:extLst>
          </p:cNvPr>
          <p:cNvCxnSpPr/>
          <p:nvPr/>
        </p:nvCxnSpPr>
        <p:spPr>
          <a:xfrm>
            <a:off x="5303838" y="2636839"/>
            <a:ext cx="1079500" cy="936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F18A81FB-25DE-4090-B128-F3923FF1AFE7}"/>
              </a:ext>
            </a:extLst>
          </p:cNvPr>
          <p:cNvCxnSpPr>
            <a:cxnSpLocks/>
          </p:cNvCxnSpPr>
          <p:nvPr/>
        </p:nvCxnSpPr>
        <p:spPr>
          <a:xfrm flipV="1">
            <a:off x="5303838" y="4149725"/>
            <a:ext cx="1079500" cy="711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87A7255-63D9-484D-A0DA-CA62D8BB98CC}"/>
              </a:ext>
            </a:extLst>
          </p:cNvPr>
          <p:cNvCxnSpPr>
            <a:cxnSpLocks/>
          </p:cNvCxnSpPr>
          <p:nvPr/>
        </p:nvCxnSpPr>
        <p:spPr>
          <a:xfrm flipV="1">
            <a:off x="5303838" y="4437064"/>
            <a:ext cx="1079500" cy="1273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C9ED902-2E44-459E-B96D-3875DB516226}"/>
              </a:ext>
            </a:extLst>
          </p:cNvPr>
          <p:cNvCxnSpPr>
            <a:cxnSpLocks/>
          </p:cNvCxnSpPr>
          <p:nvPr/>
        </p:nvCxnSpPr>
        <p:spPr>
          <a:xfrm flipV="1">
            <a:off x="5303838" y="4724400"/>
            <a:ext cx="1079500" cy="1441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436048D-606C-4E24-B81E-80CA9FD6DAEC}"/>
              </a:ext>
            </a:extLst>
          </p:cNvPr>
          <p:cNvCxnSpPr>
            <a:cxnSpLocks/>
          </p:cNvCxnSpPr>
          <p:nvPr/>
        </p:nvCxnSpPr>
        <p:spPr>
          <a:xfrm flipV="1">
            <a:off x="5303838" y="4941889"/>
            <a:ext cx="1079500" cy="15827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Arrow: Down 20">
            <a:extLst>
              <a:ext uri="{FF2B5EF4-FFF2-40B4-BE49-F238E27FC236}">
                <a16:creationId xmlns:a16="http://schemas.microsoft.com/office/drawing/2014/main" id="{CD4F447D-B519-47C0-B174-0885BCD5B35C}"/>
              </a:ext>
            </a:extLst>
          </p:cNvPr>
          <p:cNvSpPr/>
          <p:nvPr/>
        </p:nvSpPr>
        <p:spPr>
          <a:xfrm>
            <a:off x="7824789" y="5084763"/>
            <a:ext cx="574675" cy="6032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9265" name="TextBox 21">
            <a:extLst>
              <a:ext uri="{FF2B5EF4-FFF2-40B4-BE49-F238E27FC236}">
                <a16:creationId xmlns:a16="http://schemas.microsoft.com/office/drawing/2014/main" id="{E478188E-7C1A-4DDC-BD1B-7E7CC35FEB5A}"/>
              </a:ext>
            </a:extLst>
          </p:cNvPr>
          <p:cNvSpPr txBox="1">
            <a:spLocks noChangeArrowheads="1"/>
          </p:cNvSpPr>
          <p:nvPr/>
        </p:nvSpPr>
        <p:spPr bwMode="auto">
          <a:xfrm>
            <a:off x="7744076" y="5710239"/>
            <a:ext cx="7489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en-US" b="1" dirty="0"/>
              <a:t>PIAO</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 - Sanzioni</a:t>
            </a:r>
          </a:p>
        </p:txBody>
      </p:sp>
      <p:pic>
        <p:nvPicPr>
          <p:cNvPr id="5" name="Picture 4">
            <a:extLst>
              <a:ext uri="{FF2B5EF4-FFF2-40B4-BE49-F238E27FC236}">
                <a16:creationId xmlns:a16="http://schemas.microsoft.com/office/drawing/2014/main" id="{47C33152-59E0-4425-BFD9-477AB214C2AA}"/>
              </a:ext>
            </a:extLst>
          </p:cNvPr>
          <p:cNvPicPr>
            <a:picLocks noChangeAspect="1"/>
          </p:cNvPicPr>
          <p:nvPr/>
        </p:nvPicPr>
        <p:blipFill>
          <a:blip r:embed="rId2"/>
          <a:stretch>
            <a:fillRect/>
          </a:stretch>
        </p:blipFill>
        <p:spPr>
          <a:xfrm>
            <a:off x="198818" y="2553074"/>
            <a:ext cx="6477904" cy="1409897"/>
          </a:xfrm>
          <a:prstGeom prst="rect">
            <a:avLst/>
          </a:prstGeom>
        </p:spPr>
      </p:pic>
      <p:pic>
        <p:nvPicPr>
          <p:cNvPr id="8" name="Picture 7">
            <a:extLst>
              <a:ext uri="{FF2B5EF4-FFF2-40B4-BE49-F238E27FC236}">
                <a16:creationId xmlns:a16="http://schemas.microsoft.com/office/drawing/2014/main" id="{E0E2E10C-A633-4C7C-B724-2C5FA6296C33}"/>
              </a:ext>
            </a:extLst>
          </p:cNvPr>
          <p:cNvPicPr>
            <a:picLocks noChangeAspect="1"/>
          </p:cNvPicPr>
          <p:nvPr/>
        </p:nvPicPr>
        <p:blipFill>
          <a:blip r:embed="rId3"/>
          <a:stretch>
            <a:fillRect/>
          </a:stretch>
        </p:blipFill>
        <p:spPr>
          <a:xfrm>
            <a:off x="6676722" y="3723092"/>
            <a:ext cx="5397329" cy="3069828"/>
          </a:xfrm>
          <a:prstGeom prst="rect">
            <a:avLst/>
          </a:prstGeom>
        </p:spPr>
      </p:pic>
      <p:sp>
        <p:nvSpPr>
          <p:cNvPr id="11" name="Arrow: Bent 10">
            <a:extLst>
              <a:ext uri="{FF2B5EF4-FFF2-40B4-BE49-F238E27FC236}">
                <a16:creationId xmlns:a16="http://schemas.microsoft.com/office/drawing/2014/main" id="{36578533-3142-4E48-864C-C93930914FDB}"/>
              </a:ext>
            </a:extLst>
          </p:cNvPr>
          <p:cNvSpPr/>
          <p:nvPr/>
        </p:nvSpPr>
        <p:spPr>
          <a:xfrm rot="5400000">
            <a:off x="7633333" y="1820740"/>
            <a:ext cx="892084" cy="2947851"/>
          </a:xfrm>
          <a:prstGeom prst="bentArrow">
            <a:avLst>
              <a:gd name="adj1" fmla="val 25000"/>
              <a:gd name="adj2" fmla="val 28736"/>
              <a:gd name="adj3" fmla="val 32759"/>
              <a:gd name="adj4" fmla="val 426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597162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 e il Piano strategico</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3201988"/>
          </a:xfrm>
        </p:spPr>
        <p:txBody>
          <a:bodyPr/>
          <a:lstStyle/>
          <a:p>
            <a:pPr marL="0" indent="0" algn="just" eaLnBrk="1" hangingPunct="1">
              <a:buNone/>
              <a:defRPr/>
            </a:pPr>
            <a:r>
              <a:rPr lang="it-IT" sz="1800" dirty="0"/>
              <a:t>Il legislatore ha scelto di non abrogare i piani strategici, ma solo quelli operativi (sulle Performance e sull’Anticorruzione) e quelli propedeutici (sulla salute organizzativa e professionale).</a:t>
            </a:r>
          </a:p>
          <a:p>
            <a:pPr marL="0" indent="0" algn="just" eaLnBrk="1" hangingPunct="1">
              <a:buNone/>
              <a:defRPr/>
            </a:pPr>
            <a:r>
              <a:rPr lang="it-IT" sz="1800" dirty="0"/>
              <a:t>La definizione del Valore Pubblico dovrà, di conseguenza, essere strettamente connessa con i piani strategici, sia di sistema che di ente.</a:t>
            </a:r>
          </a:p>
          <a:p>
            <a:pPr algn="just">
              <a:defRPr/>
            </a:pPr>
            <a:r>
              <a:rPr lang="it-IT" sz="1800" dirty="0"/>
              <a:t>Se l’Ateneo ha già definito un Piano Strategico che contiene l’analisi di contesto, il Valore Pubblico atteso per ogni Missione, le strategie di perseguimento e gli indicatori di impatto, allora nella sotto-sezione Valore Pubblico del PIAO basterà riferirsi al Piano Strategico;</a:t>
            </a:r>
          </a:p>
          <a:p>
            <a:pPr algn="just">
              <a:defRPr/>
            </a:pPr>
            <a:r>
              <a:rPr lang="it-IT" sz="1800" dirty="0"/>
              <a:t>Se il Piano Strategico dell’Università non contiene l’analisi di contesto e/o il Valore Pubblico atteso, le strategie e gli indicatori di impatto, allora sarà necessario predisporre la sotto-sezione Valore Pubblico.</a:t>
            </a:r>
          </a:p>
        </p:txBody>
      </p:sp>
    </p:spTree>
    <p:extLst>
      <p:ext uri="{BB962C8B-B14F-4D97-AF65-F5344CB8AC3E}">
        <p14:creationId xmlns:p14="http://schemas.microsoft.com/office/powerpoint/2010/main" val="406311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 Parere del Consiglio di Stato 506-2022 </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3201988"/>
          </a:xfrm>
        </p:spPr>
        <p:txBody>
          <a:bodyPr/>
          <a:lstStyle/>
          <a:p>
            <a:pPr marL="0" indent="0" algn="just" eaLnBrk="1" hangingPunct="1">
              <a:buNone/>
              <a:defRPr/>
            </a:pPr>
            <a:r>
              <a:rPr lang="it-IT" sz="1800" dirty="0"/>
              <a:t>Sezione Consultiva per gli Atti Normativi</a:t>
            </a:r>
          </a:p>
          <a:p>
            <a:pPr marL="0" indent="0" algn="just" eaLnBrk="1" hangingPunct="1">
              <a:buNone/>
              <a:defRPr/>
            </a:pPr>
            <a:r>
              <a:rPr lang="it-IT" sz="1800" dirty="0"/>
              <a:t>Adunanza di Sezione del 8 febbraio 2022 e del 17 febbraio 2022</a:t>
            </a:r>
          </a:p>
          <a:p>
            <a:pPr marL="0" indent="0" algn="just" eaLnBrk="1" hangingPunct="1">
              <a:buNone/>
              <a:defRPr/>
            </a:pPr>
            <a:r>
              <a:rPr lang="it-IT" sz="1800" i="1" dirty="0"/>
              <a:t>Parere sullo Schema di decreto del Presidente della Repubblica recante “Individuazione e abrogazione degli adempimenti relativi ai piani assorbiti dal piano integrato di attività e organizzazione ai sensi dell’articolo 6, comma 5, del decreto-legge 9 giugno 2021, n. 80, convertito, con modificazioni, dalla legge 6 agosto2021, n. 113”.</a:t>
            </a:r>
          </a:p>
          <a:p>
            <a:pPr marL="0" indent="0" algn="just" eaLnBrk="1" hangingPunct="1">
              <a:buNone/>
              <a:defRPr/>
            </a:pPr>
            <a:endParaRPr lang="it-IT" sz="1800" i="1" dirty="0"/>
          </a:p>
          <a:p>
            <a:pPr marL="0" indent="0" algn="just" eaLnBrk="1" hangingPunct="1">
              <a:buNone/>
              <a:defRPr/>
            </a:pPr>
            <a:r>
              <a:rPr lang="it-IT" sz="1800" i="1" dirty="0"/>
              <a:t>«Tale opera di drastica riduzione degli adempimenti non appare compiutamente attuata dal d.P.R. in oggetto, il quale sembra limitarsi ad “abrogare quanto appare chiaramente inutile”, mentre invece la logica dovrebbe essere quella – inversa – di “conservare soltanto ciò che è davvero indispensabile” per migliorare il servizio per i cittadini e le imprese.» … «Questo Consiglio di Stato può, però, comprendere l’approccio prudente della scrivente amministrazione, purché esso risulti limitato alla sua fase di prima applicazione.»</a:t>
            </a:r>
          </a:p>
          <a:p>
            <a:pPr marL="0" indent="0" algn="just" eaLnBrk="1" hangingPunct="1">
              <a:buNone/>
              <a:defRPr/>
            </a:pPr>
            <a:endParaRPr lang="it-IT" sz="1800" i="1" dirty="0"/>
          </a:p>
          <a:p>
            <a:pPr marL="0" indent="0" algn="just" eaLnBrk="1" hangingPunct="1">
              <a:buNone/>
              <a:defRPr/>
            </a:pPr>
            <a:endParaRPr lang="it-IT" sz="1800" i="1" dirty="0"/>
          </a:p>
          <a:p>
            <a:pPr marL="0" indent="0" algn="just" eaLnBrk="1" hangingPunct="1">
              <a:buNone/>
              <a:defRPr/>
            </a:pPr>
            <a:endParaRPr lang="it-IT" sz="1800" i="1" dirty="0"/>
          </a:p>
        </p:txBody>
      </p:sp>
    </p:spTree>
    <p:extLst>
      <p:ext uri="{BB962C8B-B14F-4D97-AF65-F5344CB8AC3E}">
        <p14:creationId xmlns:p14="http://schemas.microsoft.com/office/powerpoint/2010/main" val="416985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 Parere del Consiglio di Stato </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3201988"/>
          </a:xfrm>
        </p:spPr>
        <p:txBody>
          <a:bodyPr/>
          <a:lstStyle/>
          <a:p>
            <a:pPr marL="0" indent="0" algn="just" eaLnBrk="1" hangingPunct="1">
              <a:buNone/>
              <a:defRPr/>
            </a:pPr>
            <a:r>
              <a:rPr lang="it-IT" sz="1800" i="1" dirty="0"/>
              <a:t>«venendo invece all’esame delle abrogazioni specificamente disposte dallo schema in oggetto, si rileva che le loro ricadute non sono uniformi per tutti i piani dei quali si prevede l’assorbimento nel </a:t>
            </a:r>
            <a:r>
              <a:rPr lang="it-IT" sz="1800" i="1" dirty="0" err="1"/>
              <a:t>Piao</a:t>
            </a:r>
            <a:r>
              <a:rPr lang="it-IT" sz="1800" i="1" dirty="0"/>
              <a:t>, né per tutti i contesti legislativi di rispettivo riferimento, né per tutte le amministrazioni pubbliche.</a:t>
            </a:r>
          </a:p>
          <a:p>
            <a:pPr marL="0" indent="0" algn="just" eaLnBrk="1" hangingPunct="1">
              <a:buNone/>
              <a:defRPr/>
            </a:pPr>
            <a:r>
              <a:rPr lang="it-IT" sz="1800" i="1" dirty="0"/>
              <a:t>Solo alcuni piani sono oggetto, infatti, di abrogazioni espresse e, in taluni casi, di modifiche soppressive che hanno la capacità di condurre alla caducazione dell’intera disciplina di rango primario che li prevedeva e li disciplinava. In particolare, formano oggetto di abrogazioni espresse e di modifiche soppressive della normativa primaria che reca la rispettiva disciplina:»</a:t>
            </a:r>
          </a:p>
          <a:p>
            <a:pPr algn="just" eaLnBrk="1" hangingPunct="1">
              <a:buAutoNum type="arabicPeriod"/>
              <a:defRPr/>
            </a:pPr>
            <a:r>
              <a:rPr lang="it-IT" sz="1800" dirty="0"/>
              <a:t>Il POLA</a:t>
            </a:r>
          </a:p>
          <a:p>
            <a:pPr algn="just">
              <a:buFont typeface="Arial" panose="020B0604020202020204" pitchFamily="34" charset="0"/>
              <a:buAutoNum type="arabicPeriod"/>
              <a:defRPr/>
            </a:pPr>
            <a:r>
              <a:rPr lang="it-IT" sz="1800" dirty="0"/>
              <a:t>il Piano delle azioni positive</a:t>
            </a:r>
          </a:p>
          <a:p>
            <a:pPr algn="just" eaLnBrk="1" hangingPunct="1">
              <a:buAutoNum type="arabicPeriod"/>
              <a:defRPr/>
            </a:pPr>
            <a:endParaRPr lang="it-IT" sz="1800" i="1" dirty="0"/>
          </a:p>
          <a:p>
            <a:pPr marL="0" indent="0" algn="just" eaLnBrk="1" hangingPunct="1">
              <a:buNone/>
              <a:defRPr/>
            </a:pPr>
            <a:endParaRPr lang="it-IT" sz="1800" i="1" dirty="0"/>
          </a:p>
          <a:p>
            <a:pPr marL="0" indent="0" algn="just" eaLnBrk="1" hangingPunct="1">
              <a:buNone/>
              <a:defRPr/>
            </a:pPr>
            <a:endParaRPr lang="it-IT" sz="1800" i="1" dirty="0"/>
          </a:p>
          <a:p>
            <a:pPr marL="0" indent="0" algn="just" eaLnBrk="1" hangingPunct="1">
              <a:buNone/>
              <a:defRPr/>
            </a:pPr>
            <a:endParaRPr lang="it-IT" sz="1800" i="1" dirty="0"/>
          </a:p>
        </p:txBody>
      </p:sp>
    </p:spTree>
    <p:extLst>
      <p:ext uri="{BB962C8B-B14F-4D97-AF65-F5344CB8AC3E}">
        <p14:creationId xmlns:p14="http://schemas.microsoft.com/office/powerpoint/2010/main" val="3976132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3201988"/>
          </a:xfrm>
        </p:spPr>
        <p:txBody>
          <a:bodyPr/>
          <a:lstStyle/>
          <a:p>
            <a:pPr marL="0" indent="0" algn="just" eaLnBrk="1" hangingPunct="1">
              <a:buNone/>
              <a:defRPr/>
            </a:pPr>
            <a:r>
              <a:rPr lang="it-IT" sz="2000" dirty="0"/>
              <a:t>Inoltre anche l’ANAC ha differito al 30 aprile 2022 il termine per la predisposizione del PTPCT lasciando comunque la possibilità, alle amministrazioni pronte all’adozione del Piano, di provvedere nell’immediato.</a:t>
            </a:r>
          </a:p>
          <a:p>
            <a:pPr marL="0" indent="0" algn="just" eaLnBrk="1" hangingPunct="1">
              <a:buNone/>
              <a:defRPr/>
            </a:pPr>
            <a:endParaRPr lang="it-IT" sz="2000" dirty="0"/>
          </a:p>
          <a:p>
            <a:pPr marL="0" indent="0" algn="just" eaLnBrk="1" hangingPunct="1">
              <a:buNone/>
              <a:defRPr/>
            </a:pPr>
            <a:r>
              <a:rPr lang="it-IT" sz="2000" dirty="0"/>
              <a:t>Malgrado lo slittamento dei termini previsto dalle norme Ca’ Foscari ha preferito anticipare l’adozione del PIAO completando la stesura entro il termine del 31 gennaio 2022 per permettere a tutte le strutture dell’Ateneo di avere una ben definita programmazione fin dai primi giorni del 2022 e, di conseguenza, di dare piena attuazione anche nel 2022 alle linee strategiche definite nel Piano Strategico dell’Ateneo che è stato approvato il 1 ottobre 2021.</a:t>
            </a:r>
          </a:p>
          <a:p>
            <a:pPr marL="0" indent="0" algn="just" eaLnBrk="1" hangingPunct="1">
              <a:buNone/>
              <a:defRPr/>
            </a:pPr>
            <a:endParaRPr lang="it-IT" sz="2000" dirty="0"/>
          </a:p>
          <a:p>
            <a:pPr marL="0" indent="0" algn="just" eaLnBrk="1" hangingPunct="1">
              <a:buNone/>
              <a:defRPr/>
            </a:pPr>
            <a:r>
              <a:rPr lang="it-IT" sz="2000" dirty="0"/>
              <a:t>Per la stesura del PIAO Ca’ Foscari ha utilizzato lo schema proposto dalla Funzione Pubblica con le «Linee Guida per la compilazione del Piano Integrato di Attività e Organizzazione (PIAO)»</a:t>
            </a:r>
          </a:p>
          <a:p>
            <a:pPr marL="0" indent="0" algn="just" eaLnBrk="1" hangingPunct="1">
              <a:buNone/>
              <a:defRPr/>
            </a:pPr>
            <a:endParaRPr lang="it-IT" sz="2000" dirty="0"/>
          </a:p>
          <a:p>
            <a:pPr marL="0" indent="0" algn="just" eaLnBrk="1" hangingPunct="1">
              <a:buNone/>
              <a:defRPr/>
            </a:pPr>
            <a:endParaRPr lang="it-IT" sz="2000" dirty="0"/>
          </a:p>
        </p:txBody>
      </p:sp>
    </p:spTree>
    <p:extLst>
      <p:ext uri="{BB962C8B-B14F-4D97-AF65-F5344CB8AC3E}">
        <p14:creationId xmlns:p14="http://schemas.microsoft.com/office/powerpoint/2010/main" val="29847089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 Parere del Consiglio di Stato </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3201988"/>
          </a:xfrm>
        </p:spPr>
        <p:txBody>
          <a:bodyPr/>
          <a:lstStyle/>
          <a:p>
            <a:pPr marL="0" indent="0" algn="just" eaLnBrk="1" hangingPunct="1">
              <a:buNone/>
              <a:defRPr/>
            </a:pPr>
            <a:r>
              <a:rPr lang="it-IT" sz="1800" i="1" dirty="0"/>
              <a:t>«Per altri piani, invece, le abrogazioni e le modifiche disposte dallo schema di regolamento in esame non sono altrettanto esaustive, lasciando residuare porzioni di disciplina primaria o riferimenti ad essi da parte di altre norme legislative…. Questo Consiglio di Stato evidenzia i seguenti casi, raccomandando un approfondimento del lavoro di abrogazione per ciascuno di essi:»</a:t>
            </a:r>
          </a:p>
          <a:p>
            <a:pPr algn="just" eaLnBrk="1" hangingPunct="1">
              <a:buFont typeface="Arial" panose="020B0604020202020204" pitchFamily="34" charset="0"/>
              <a:buAutoNum type="arabicPeriod"/>
              <a:defRPr/>
            </a:pPr>
            <a:r>
              <a:rPr lang="it-IT" sz="1800" dirty="0"/>
              <a:t>il Piano della Performance</a:t>
            </a:r>
          </a:p>
          <a:p>
            <a:pPr algn="just">
              <a:buFont typeface="Arial" panose="020B0604020202020204" pitchFamily="34" charset="0"/>
              <a:buAutoNum type="arabicPeriod"/>
              <a:defRPr/>
            </a:pPr>
            <a:r>
              <a:rPr lang="it-IT" sz="1800" dirty="0"/>
              <a:t>il Piano triennale delle azioni concrete per l’efficienza delle pubbliche amministrazioni</a:t>
            </a:r>
          </a:p>
          <a:p>
            <a:pPr algn="just">
              <a:buFont typeface="Arial" panose="020B0604020202020204" pitchFamily="34" charset="0"/>
              <a:buAutoNum type="arabicPeriod"/>
              <a:defRPr/>
            </a:pPr>
            <a:r>
              <a:rPr lang="it-IT" sz="1800" dirty="0"/>
              <a:t>il Piano esecutivo di gestione (cd. Peg)</a:t>
            </a:r>
          </a:p>
          <a:p>
            <a:pPr algn="just">
              <a:buFont typeface="Arial" panose="020B0604020202020204" pitchFamily="34" charset="0"/>
              <a:buAutoNum type="arabicPeriod"/>
              <a:defRPr/>
            </a:pPr>
            <a:r>
              <a:rPr lang="it-IT" sz="1800" dirty="0"/>
              <a:t>il Piano dei fabbisogni.</a:t>
            </a:r>
          </a:p>
          <a:p>
            <a:pPr algn="just">
              <a:buFont typeface="Arial" panose="020B0604020202020204" pitchFamily="34" charset="0"/>
              <a:buAutoNum type="arabicPeriod"/>
              <a:defRPr/>
            </a:pPr>
            <a:r>
              <a:rPr lang="it-IT" sz="1800" dirty="0"/>
              <a:t>il Piano di prevenzione della corruzione (cd. </a:t>
            </a:r>
            <a:r>
              <a:rPr lang="it-IT" sz="1800" dirty="0" err="1"/>
              <a:t>Ptcp</a:t>
            </a:r>
            <a:r>
              <a:rPr lang="it-IT" sz="1800" dirty="0"/>
              <a:t>).</a:t>
            </a:r>
          </a:p>
          <a:p>
            <a:pPr marL="0" indent="0" algn="just" eaLnBrk="1" hangingPunct="1">
              <a:buNone/>
              <a:defRPr/>
            </a:pPr>
            <a:endParaRPr lang="it-IT" sz="1800" i="1" dirty="0"/>
          </a:p>
          <a:p>
            <a:pPr marL="0" indent="0" algn="just" eaLnBrk="1" hangingPunct="1">
              <a:buNone/>
              <a:defRPr/>
            </a:pPr>
            <a:endParaRPr lang="it-IT" sz="1800" i="1" dirty="0"/>
          </a:p>
          <a:p>
            <a:pPr marL="0" indent="0" algn="just" eaLnBrk="1" hangingPunct="1">
              <a:buNone/>
              <a:defRPr/>
            </a:pPr>
            <a:endParaRPr lang="it-IT" sz="1800" i="1" dirty="0"/>
          </a:p>
        </p:txBody>
      </p:sp>
    </p:spTree>
    <p:extLst>
      <p:ext uri="{BB962C8B-B14F-4D97-AF65-F5344CB8AC3E}">
        <p14:creationId xmlns:p14="http://schemas.microsoft.com/office/powerpoint/2010/main" val="13144450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 Parere del Consiglio di Stato </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3201988"/>
          </a:xfrm>
        </p:spPr>
        <p:txBody>
          <a:bodyPr/>
          <a:lstStyle/>
          <a:p>
            <a:pPr marL="0" indent="0" algn="just" eaLnBrk="1" hangingPunct="1">
              <a:buNone/>
              <a:defRPr/>
            </a:pPr>
            <a:r>
              <a:rPr lang="it-IT" sz="1800" i="1" dirty="0"/>
              <a:t>«La sfida operativa sembra essere costituita dalla capacità del </a:t>
            </a:r>
            <a:r>
              <a:rPr lang="it-IT" sz="1800" i="1" dirty="0" err="1"/>
              <a:t>Piao</a:t>
            </a:r>
            <a:r>
              <a:rPr lang="it-IT" sz="1800" i="1" dirty="0"/>
              <a:t> </a:t>
            </a:r>
            <a:r>
              <a:rPr lang="it-IT" sz="1800" b="1" i="1" dirty="0"/>
              <a:t>di affermarsi come strumento di effettiva semplificazione</a:t>
            </a:r>
            <a:r>
              <a:rPr lang="it-IT" sz="1800" i="1" dirty="0"/>
              <a:t>. Uno strumento che non deve costituire (e questo è chiaro, nelle intenzioni del legislatore) ciò che nella pratica internazionale viene definito un ulteriore “</a:t>
            </a:r>
            <a:r>
              <a:rPr lang="it-IT" sz="1800" i="1" dirty="0" err="1"/>
              <a:t>layer</a:t>
            </a:r>
            <a:r>
              <a:rPr lang="it-IT" sz="1800" i="1" dirty="0"/>
              <a:t> of </a:t>
            </a:r>
            <a:r>
              <a:rPr lang="it-IT" sz="1800" i="1" dirty="0" err="1"/>
              <a:t>bureaucracy</a:t>
            </a:r>
            <a:r>
              <a:rPr lang="it-IT" sz="1800" i="1" dirty="0"/>
              <a:t>”, ovvero un adempimento formale aggiuntivo entro il quale i precedenti piani vanno semplicemente a giustapporsi, mantenendo sostanzialmente intatte, salvo qualche piccola riduzione, le diverse modalità di redazione (compresa la separazione tra i diversi responsabili) e sovrapponendo l’ulteriore onere – </a:t>
            </a:r>
            <a:r>
              <a:rPr lang="it-IT" sz="1800" i="1" dirty="0" err="1"/>
              <a:t>layer</a:t>
            </a:r>
            <a:r>
              <a:rPr lang="it-IT" sz="1800" i="1" dirty="0"/>
              <a:t>, appunto – di ricomporli nel più generale </a:t>
            </a:r>
            <a:r>
              <a:rPr lang="it-IT" sz="1800" i="1" dirty="0" err="1"/>
              <a:t>Piao</a:t>
            </a:r>
            <a:r>
              <a:rPr lang="it-IT" sz="1800" i="1" dirty="0"/>
              <a:t>.</a:t>
            </a:r>
          </a:p>
          <a:p>
            <a:pPr marL="0" indent="0" algn="just" eaLnBrk="1" hangingPunct="1">
              <a:buNone/>
              <a:defRPr/>
            </a:pPr>
            <a:r>
              <a:rPr lang="it-IT" sz="1800" i="1" dirty="0"/>
              <a:t>Al contrario, il </a:t>
            </a:r>
            <a:r>
              <a:rPr lang="it-IT" sz="1800" i="1" dirty="0" err="1"/>
              <a:t>Piao</a:t>
            </a:r>
            <a:r>
              <a:rPr lang="it-IT" sz="1800" i="1" dirty="0"/>
              <a:t>, nella ratio dell’art. 6, sembra dover costituire </a:t>
            </a:r>
            <a:r>
              <a:rPr lang="it-IT" sz="1800" b="1" i="1" dirty="0"/>
              <a:t>uno strumento unitario, “integrato” </a:t>
            </a:r>
            <a:r>
              <a:rPr lang="it-IT" sz="1800" i="1" dirty="0"/>
              <a:t>(lo rende esplicito la definizione stessa), che sostituisce i piani del passato e li “metabolizza” in uno strumento nuovo e omnicomprensivo, </a:t>
            </a:r>
            <a:r>
              <a:rPr lang="it-IT" sz="1800" i="1" dirty="0" err="1"/>
              <a:t>crosscutting</a:t>
            </a:r>
            <a:r>
              <a:rPr lang="it-IT" sz="1800" i="1" dirty="0"/>
              <a:t>, che consenta un’analisi a 360 gradi dell’amministrazione e di tutti i suoi obiettivi da pianificare. Pertanto, il </a:t>
            </a:r>
            <a:r>
              <a:rPr lang="it-IT" sz="1800" i="1" dirty="0" err="1"/>
              <a:t>Piao</a:t>
            </a:r>
            <a:r>
              <a:rPr lang="it-IT" sz="1800" i="1" dirty="0"/>
              <a:t> dovrebbe porsi nei confronti dei piani preesistenti come uno </a:t>
            </a:r>
            <a:r>
              <a:rPr lang="it-IT" sz="1800" b="1" i="1" dirty="0"/>
              <a:t>strumento di riconfigurazione e integrazione </a:t>
            </a:r>
            <a:r>
              <a:rPr lang="it-IT" sz="1800" i="1" dirty="0"/>
              <a:t>(necessariamente progressiva e graduale), sia per realizzare in concreto gli obiettivi</a:t>
            </a:r>
          </a:p>
          <a:p>
            <a:pPr marL="0" indent="0" algn="just" eaLnBrk="1" hangingPunct="1">
              <a:buNone/>
              <a:defRPr/>
            </a:pPr>
            <a:r>
              <a:rPr lang="it-IT" sz="1800" i="1" dirty="0"/>
              <a:t>per i quali è stato concepito dal comma 1, ovvero “assicurare la qualità e la trasparenza dell'attività amministrativa”, “migliorare la qualità dei servizi ai cittadini e alle imprese”, “procedere alla costante e progressiva semplificazione e</a:t>
            </a:r>
          </a:p>
          <a:p>
            <a:pPr marL="0" indent="0" algn="just" eaLnBrk="1" hangingPunct="1">
              <a:buNone/>
              <a:defRPr/>
            </a:pPr>
            <a:r>
              <a:rPr lang="it-IT" sz="1800" i="1" dirty="0"/>
              <a:t>reingegnerizzazione dei processi”»</a:t>
            </a:r>
          </a:p>
          <a:p>
            <a:pPr marL="0" indent="0" algn="just" eaLnBrk="1" hangingPunct="1">
              <a:buNone/>
              <a:defRPr/>
            </a:pPr>
            <a:endParaRPr lang="it-IT" sz="1800" i="1" dirty="0"/>
          </a:p>
        </p:txBody>
      </p:sp>
    </p:spTree>
    <p:extLst>
      <p:ext uri="{BB962C8B-B14F-4D97-AF65-F5344CB8AC3E}">
        <p14:creationId xmlns:p14="http://schemas.microsoft.com/office/powerpoint/2010/main" val="40136926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 Parere del Consiglio di Stato </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3201988"/>
          </a:xfrm>
        </p:spPr>
        <p:txBody>
          <a:bodyPr/>
          <a:lstStyle/>
          <a:p>
            <a:pPr marL="0" indent="0" algn="just" eaLnBrk="1" hangingPunct="1">
              <a:buNone/>
              <a:defRPr/>
            </a:pPr>
            <a:r>
              <a:rPr lang="it-IT" sz="1800" i="1" dirty="0"/>
              <a:t>«Soprattutto, per rendere effettiva la volontà del legislatore, l’intero processo dovrà avere come obiettivo ciò che è “al di fuori” della P.A., ovvero i cittadini e le imprese che ne fruiscono i servizi. È per loro, soprattutto, che questa ingente mole di pianificazione dovrebbe essere svolta. Occorrerà quindi, nella pratica, evitare la autoreferenzialità, minimizzare il lavoro formale (evitando la </a:t>
            </a:r>
            <a:r>
              <a:rPr lang="it-IT" sz="1800" i="1" dirty="0" err="1"/>
              <a:t>worst</a:t>
            </a:r>
            <a:r>
              <a:rPr lang="it-IT" sz="1800" i="1" dirty="0"/>
              <a:t> practice di copiare i piani preesistenti, o quelli di altre amministrazioni), limitare all’essenziale il lavoro “verso l’interno” e valorizzare, invece, il lavoro che può produrre risultati utili “verso l’esterno”, migliorando il servizio dell’amministrazione pubblica.</a:t>
            </a:r>
          </a:p>
          <a:p>
            <a:pPr marL="0" indent="0" algn="just" eaLnBrk="1" hangingPunct="1">
              <a:buNone/>
              <a:defRPr/>
            </a:pPr>
            <a:r>
              <a:rPr lang="it-IT" sz="1800" i="1" dirty="0"/>
              <a:t>Tale integrazione e “metabolizzazione” dei piani preesistenti e, soprattutto, tale valorizzazione “verso l’esterno” non potrà che avvenire, come si è osservato, progressivamente e gradualmente: sarebbe velleitario e poco realistico pensare che a ciò basti la sola aggregazione dei </a:t>
            </a:r>
            <a:r>
              <a:rPr lang="it-IT" sz="1800" i="1" dirty="0" err="1"/>
              <a:t>sottopiani</a:t>
            </a:r>
            <a:r>
              <a:rPr lang="it-IT" sz="1800" i="1" dirty="0"/>
              <a:t> nel </a:t>
            </a:r>
            <a:r>
              <a:rPr lang="it-IT" sz="1800" i="1" dirty="0" err="1"/>
              <a:t>Piao</a:t>
            </a:r>
            <a:r>
              <a:rPr lang="it-IT" sz="1800" i="1" dirty="0"/>
              <a:t>.»</a:t>
            </a:r>
          </a:p>
        </p:txBody>
      </p:sp>
    </p:spTree>
    <p:extLst>
      <p:ext uri="{BB962C8B-B14F-4D97-AF65-F5344CB8AC3E}">
        <p14:creationId xmlns:p14="http://schemas.microsoft.com/office/powerpoint/2010/main" val="24706756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 Parere del Consiglio di Stato </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3201988"/>
          </a:xfrm>
        </p:spPr>
        <p:txBody>
          <a:bodyPr/>
          <a:lstStyle/>
          <a:p>
            <a:pPr marL="0" indent="0" algn="just" eaLnBrk="1" hangingPunct="1">
              <a:buNone/>
              <a:defRPr/>
            </a:pPr>
            <a:r>
              <a:rPr lang="it-IT" sz="1800" i="1" dirty="0"/>
              <a:t>«È questa, in ultima analisi, la vera sfida che il </a:t>
            </a:r>
            <a:r>
              <a:rPr lang="it-IT" sz="1800" i="1" dirty="0" err="1"/>
              <a:t>Piao</a:t>
            </a:r>
            <a:r>
              <a:rPr lang="it-IT" sz="1800" i="1" dirty="0"/>
              <a:t> deve affrontare e vincere: attuare davvero quella “costante e </a:t>
            </a:r>
            <a:r>
              <a:rPr lang="it-IT" sz="1800" b="1" i="1" dirty="0"/>
              <a:t>progressiva semplificazione e reingegnerizzazione dei processi</a:t>
            </a:r>
            <a:r>
              <a:rPr lang="it-IT" sz="1800" i="1" dirty="0"/>
              <a:t>” voluta dal legislatore, e inserita nel PNRR, passando progressivamente, come già affermato (cfr. retro, punto 3.1), da una fase in cui si elimina, oggi, “ciò che è chiaramente inutile”, a una fase in cui si elimina tutto “ciò che non è strettamente indispensabile”, conservando appunto solo gli adempimenti utili “verso l’esterno”, necessari per rendere migliore il servizio per i cittadini e le imprese..»</a:t>
            </a:r>
          </a:p>
        </p:txBody>
      </p:sp>
    </p:spTree>
    <p:extLst>
      <p:ext uri="{BB962C8B-B14F-4D97-AF65-F5344CB8AC3E}">
        <p14:creationId xmlns:p14="http://schemas.microsoft.com/office/powerpoint/2010/main" val="2714270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sz="3600" dirty="0"/>
              <a:t>Schema di Piano Nazionale Anticorruzione 2022-2024</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3201988"/>
          </a:xfrm>
        </p:spPr>
        <p:txBody>
          <a:bodyPr/>
          <a:lstStyle/>
          <a:p>
            <a:pPr marL="0" indent="0" algn="just" eaLnBrk="1" hangingPunct="1">
              <a:buNone/>
              <a:defRPr/>
            </a:pPr>
            <a:r>
              <a:rPr lang="it-IT" sz="2800" dirty="0"/>
              <a:t>L’ Autorità ha voluto dedicare la prima parte del PNA alle indicazioni per la predisposizione della sezione del PIAO relativa alla prevenzione della corruzione e della trasparenza, con l’intento di ridurre oneri per le amministrazioni e al contempo contribuire a migliorare i risultati delle attività delle amministrazioni al servizio dei cittadini e delle imprese. Tale scelta è stata motivata dalla consapevolezza delle iniziali difficoltà che le amministrazioni possono riscontrare nella programmazione integrata, che dovrebbe comportare, come anche evidenziato del Consiglio di Stato, una graduale reingegnerizzazione dei processi operativi delle amministrazioni. </a:t>
            </a:r>
          </a:p>
        </p:txBody>
      </p:sp>
    </p:spTree>
    <p:extLst>
      <p:ext uri="{BB962C8B-B14F-4D97-AF65-F5344CB8AC3E}">
        <p14:creationId xmlns:p14="http://schemas.microsoft.com/office/powerpoint/2010/main" val="25526132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sz="3600" dirty="0"/>
              <a:t>Schema di Piano Nazionale Anticorruzione 2022-2024</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3201988"/>
          </a:xfrm>
        </p:spPr>
        <p:txBody>
          <a:bodyPr/>
          <a:lstStyle/>
          <a:p>
            <a:pPr marL="0" indent="0" algn="just" eaLnBrk="1" hangingPunct="1">
              <a:buNone/>
              <a:defRPr/>
            </a:pPr>
            <a:r>
              <a:rPr lang="it-IT" sz="2400" dirty="0"/>
              <a:t>La prevenzione della corruzione è dimensione del valore pubblico e per la creazione del valore pubblico e ha natura trasversale a tutte le attività volte alla realizzazione della missione istituzionale di una amministrazione o ente. Nel prevenire fenomeni di cattiva amministrazione e nel perseguire obiettivi di imparzialità e trasparenza, la prevenzione della corruzione contribuisce, cioè, a generare valore pubblico, riducendo gli sprechi e orientando correttamente l’azione amministrativa.</a:t>
            </a:r>
          </a:p>
          <a:p>
            <a:pPr marL="0" indent="0" algn="just" eaLnBrk="1" hangingPunct="1">
              <a:buNone/>
              <a:defRPr/>
            </a:pPr>
            <a:r>
              <a:rPr lang="it-IT" sz="2400" dirty="0"/>
              <a:t>In altre parole, le misure di prevenzione e per la trasparenza sono a </a:t>
            </a:r>
            <a:r>
              <a:rPr lang="it-IT" sz="2400" b="1" dirty="0"/>
              <a:t>protezione</a:t>
            </a:r>
            <a:r>
              <a:rPr lang="it-IT" sz="2400" dirty="0"/>
              <a:t> del valore pubblico ma esse stesse </a:t>
            </a:r>
            <a:r>
              <a:rPr lang="it-IT" sz="2400" b="1" dirty="0"/>
              <a:t>produttive di valore</a:t>
            </a:r>
            <a:r>
              <a:rPr lang="it-IT" sz="2400" dirty="0"/>
              <a:t> pubblico e strumentali a produrre risultati sul piano economico e su quello dei servizi, con importanti ricadute sull’ organizzazione sociale ed economica del Paese.</a:t>
            </a:r>
          </a:p>
        </p:txBody>
      </p:sp>
    </p:spTree>
    <p:extLst>
      <p:ext uri="{BB962C8B-B14F-4D97-AF65-F5344CB8AC3E}">
        <p14:creationId xmlns:p14="http://schemas.microsoft.com/office/powerpoint/2010/main" val="33164984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sz="3600" dirty="0"/>
              <a:t>Ambito soggettivo per il PIAO e per il PTPCT</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3201988"/>
          </a:xfrm>
        </p:spPr>
        <p:txBody>
          <a:bodyPr/>
          <a:lstStyle/>
          <a:p>
            <a:pPr marL="0" indent="0" algn="just" eaLnBrk="1" hangingPunct="1">
              <a:buNone/>
              <a:defRPr/>
            </a:pPr>
            <a:r>
              <a:rPr lang="it-IT" sz="2400" dirty="0"/>
              <a:t>La legge n. 190/2012 prevede che la pianificazione di misure di prevenzione della corruzione e della trasparenza sia svolta da numerosi soggetti pubblici e privati. </a:t>
            </a:r>
          </a:p>
          <a:p>
            <a:pPr marL="0" indent="0" algn="just" eaLnBrk="1" hangingPunct="1">
              <a:buNone/>
              <a:defRPr/>
            </a:pPr>
            <a:r>
              <a:rPr lang="it-IT" sz="2400" dirty="0"/>
              <a:t>La disciplina sul PIAO ha a sua volta circoscritto alle sole amministrazioni pubbliche previste dal d.lgs. n. 165/2001 l’applicazione del nuovo strumento di programmazione.</a:t>
            </a:r>
          </a:p>
          <a:p>
            <a:pPr marL="0" indent="0" algn="just" eaLnBrk="1" hangingPunct="1">
              <a:buNone/>
              <a:defRPr/>
            </a:pPr>
            <a:r>
              <a:rPr lang="it-IT" sz="2400" dirty="0"/>
              <a:t>Diversamente rispetto al passato alcune amministrazioni/enti sono chiamati a programmare le strategie di prevenzione della corruzione non più nel PTPCT ma nel PIAO. </a:t>
            </a:r>
          </a:p>
          <a:p>
            <a:pPr marL="0" indent="0" algn="just" eaLnBrk="1" hangingPunct="1">
              <a:buNone/>
              <a:defRPr/>
            </a:pPr>
            <a:r>
              <a:rPr lang="it-IT" sz="2400" dirty="0"/>
              <a:t>Sono tenute ad adottare il PIAO le pubbliche amministrazioni di cui all'art. 1, co. 2, del d.lgs. n. 165/2001 con esclusione delle scuole di ogni ordine e grado e delle istituzioni educative. Le amministrazioni che hanno meno di 50 dipendenti adottano un PIAO semplificato.</a:t>
            </a:r>
          </a:p>
        </p:txBody>
      </p:sp>
    </p:spTree>
    <p:extLst>
      <p:ext uri="{BB962C8B-B14F-4D97-AF65-F5344CB8AC3E}">
        <p14:creationId xmlns:p14="http://schemas.microsoft.com/office/powerpoint/2010/main" val="10634682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sz="3600" dirty="0"/>
              <a:t>Valore pubblico</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5072743" cy="3201988"/>
          </a:xfrm>
        </p:spPr>
        <p:txBody>
          <a:bodyPr/>
          <a:lstStyle/>
          <a:p>
            <a:pPr marL="0" indent="0" algn="just" eaLnBrk="1" hangingPunct="1">
              <a:buNone/>
              <a:defRPr/>
            </a:pPr>
            <a:r>
              <a:rPr lang="it-IT" sz="2400" dirty="0"/>
              <a:t>Per favorire la creazione di valore pubblico, un’amministrazione dovrebbe prevedere obiettivi strategici, che riguardano anche la trasparenza, quali ad esempio:</a:t>
            </a:r>
          </a:p>
        </p:txBody>
      </p:sp>
      <p:pic>
        <p:nvPicPr>
          <p:cNvPr id="4" name="Picture 3">
            <a:extLst>
              <a:ext uri="{FF2B5EF4-FFF2-40B4-BE49-F238E27FC236}">
                <a16:creationId xmlns:a16="http://schemas.microsoft.com/office/drawing/2014/main" id="{6081ED71-0989-4DD9-A393-950E87DFDBDF}"/>
              </a:ext>
            </a:extLst>
          </p:cNvPr>
          <p:cNvPicPr>
            <a:picLocks noChangeAspect="1"/>
          </p:cNvPicPr>
          <p:nvPr/>
        </p:nvPicPr>
        <p:blipFill>
          <a:blip r:embed="rId2"/>
          <a:stretch>
            <a:fillRect/>
          </a:stretch>
        </p:blipFill>
        <p:spPr>
          <a:xfrm>
            <a:off x="5816061" y="2605521"/>
            <a:ext cx="6249804" cy="4141233"/>
          </a:xfrm>
          <a:prstGeom prst="rect">
            <a:avLst/>
          </a:prstGeom>
        </p:spPr>
      </p:pic>
    </p:spTree>
    <p:extLst>
      <p:ext uri="{BB962C8B-B14F-4D97-AF65-F5344CB8AC3E}">
        <p14:creationId xmlns:p14="http://schemas.microsoft.com/office/powerpoint/2010/main" val="35647149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sz="3600" dirty="0"/>
              <a:t>L’analisi del contesto esterno e interno</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3201988"/>
          </a:xfrm>
        </p:spPr>
        <p:txBody>
          <a:bodyPr/>
          <a:lstStyle/>
          <a:p>
            <a:pPr marL="0" indent="0" algn="just" eaLnBrk="1" hangingPunct="1">
              <a:buNone/>
              <a:defRPr/>
            </a:pPr>
            <a:r>
              <a:rPr lang="it-IT" sz="2400" dirty="0"/>
              <a:t>L’analisi del contesto esterno restituisce all’amministrazione le informazioni necessarie ad identificare il rischio corruttivo in relazione alle caratteristiche dell’ambiente in cui l’amministrazione o ente opera.</a:t>
            </a:r>
          </a:p>
          <a:p>
            <a:pPr marL="0" indent="0" algn="just" eaLnBrk="1" hangingPunct="1">
              <a:buNone/>
              <a:defRPr/>
            </a:pPr>
            <a:r>
              <a:rPr lang="it-IT" sz="2400" dirty="0"/>
              <a:t>Altro elemento fondamentale per la gestione del rischio è l’analisi del contesto interno che riguarda gli aspetti legati all’organizzazione e alla gestione per processi che influenzano la sensibilità della struttura al rischio corruttivo (cfr. Allegato 1 PNA 2019).</a:t>
            </a:r>
          </a:p>
          <a:p>
            <a:pPr marL="0" indent="0" algn="just">
              <a:buNone/>
              <a:defRPr/>
            </a:pPr>
            <a:r>
              <a:rPr lang="it-IT" sz="2400" dirty="0"/>
              <a:t>Nell’ottica del legislatore del PIAO l’analisi del contesto esterno ed interno sono presupposto dell’intero processo di pianificazione risulta, in questo modo, rafforzata anche la logica di integrazione tra performance e prevenzione della corruzione.</a:t>
            </a:r>
          </a:p>
        </p:txBody>
      </p:sp>
    </p:spTree>
    <p:extLst>
      <p:ext uri="{BB962C8B-B14F-4D97-AF65-F5344CB8AC3E}">
        <p14:creationId xmlns:p14="http://schemas.microsoft.com/office/powerpoint/2010/main" val="24727291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sz="3600" dirty="0"/>
              <a:t>L’analisi del contesto esterno e interno</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3201988"/>
          </a:xfrm>
        </p:spPr>
        <p:txBody>
          <a:bodyPr/>
          <a:lstStyle/>
          <a:p>
            <a:pPr marL="0" indent="0" algn="just" eaLnBrk="1" hangingPunct="1">
              <a:buNone/>
              <a:defRPr/>
            </a:pPr>
            <a:r>
              <a:rPr lang="it-IT" sz="2400" dirty="0"/>
              <a:t>Anche se la finalità della mappatura varia da sezione a sezione del PIAO in base alle specificità dei contenuti delle stesse, in ogni caso è opportuno che essa sia unica. Il rischio, altrimenti, è quello di duplicare gli strumenti di pianificazione. I processi mappati ai fini della prevenzione della corruzione e della performance possono costituire anche l’unità di analisi per il controllo di gestione.</a:t>
            </a:r>
          </a:p>
          <a:p>
            <a:pPr marL="0" indent="0" algn="just" eaLnBrk="1" hangingPunct="1">
              <a:buNone/>
              <a:defRPr/>
            </a:pPr>
            <a:r>
              <a:rPr lang="it-IT" sz="2400" dirty="0"/>
              <a:t>E’ importante in questo periodo focalizzare le risorse sul monitoraggio del PNRR, tuttavia proprio la nozione di valore pubblico intesa in senso ampio implica che la prevenzione della corruzione non vada limitata solo ai processi interessati dagli obiettivi del PNRR né esclusivamente a quelli legati alla programmazione della performance.</a:t>
            </a:r>
          </a:p>
          <a:p>
            <a:pPr marL="0" indent="0" algn="just" eaLnBrk="1" hangingPunct="1">
              <a:buNone/>
              <a:defRPr/>
            </a:pPr>
            <a:endParaRPr lang="it-IT" sz="2400" dirty="0"/>
          </a:p>
        </p:txBody>
      </p:sp>
    </p:spTree>
    <p:extLst>
      <p:ext uri="{BB962C8B-B14F-4D97-AF65-F5344CB8AC3E}">
        <p14:creationId xmlns:p14="http://schemas.microsoft.com/office/powerpoint/2010/main" val="2905340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 - Obiettivi</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7768046" y="4086225"/>
            <a:ext cx="3800066" cy="1721283"/>
          </a:xfrm>
        </p:spPr>
        <p:txBody>
          <a:bodyPr/>
          <a:lstStyle/>
          <a:p>
            <a:pPr marL="457200" indent="-457200" algn="just" eaLnBrk="1" hangingPunct="1">
              <a:buAutoNum type="arabicPeriod"/>
              <a:defRPr/>
            </a:pPr>
            <a:r>
              <a:rPr lang="it-IT" sz="2000" b="1" dirty="0">
                <a:solidFill>
                  <a:srgbClr val="FF0000"/>
                </a:solidFill>
              </a:rPr>
              <a:t>Qualità e trasparenza</a:t>
            </a:r>
          </a:p>
          <a:p>
            <a:pPr marL="457200" indent="-457200" algn="just" eaLnBrk="1" hangingPunct="1">
              <a:buAutoNum type="arabicPeriod"/>
              <a:defRPr/>
            </a:pPr>
            <a:r>
              <a:rPr lang="it-IT" sz="2000" b="1" dirty="0">
                <a:solidFill>
                  <a:srgbClr val="FF0000"/>
                </a:solidFill>
              </a:rPr>
              <a:t>Semplificazione dei processi</a:t>
            </a:r>
          </a:p>
          <a:p>
            <a:pPr marL="0" indent="0" algn="just" eaLnBrk="1" hangingPunct="1">
              <a:buNone/>
              <a:defRPr/>
            </a:pPr>
            <a:endParaRPr lang="it-IT" sz="2000" dirty="0"/>
          </a:p>
          <a:p>
            <a:pPr marL="0" indent="0" algn="just" eaLnBrk="1" hangingPunct="1">
              <a:buNone/>
              <a:defRPr/>
            </a:pPr>
            <a:endParaRPr lang="it-IT" sz="2000" dirty="0"/>
          </a:p>
        </p:txBody>
      </p:sp>
      <p:pic>
        <p:nvPicPr>
          <p:cNvPr id="4" name="Picture 3">
            <a:extLst>
              <a:ext uri="{FF2B5EF4-FFF2-40B4-BE49-F238E27FC236}">
                <a16:creationId xmlns:a16="http://schemas.microsoft.com/office/drawing/2014/main" id="{49C23E72-B684-431A-B8A8-B69823EA737D}"/>
              </a:ext>
            </a:extLst>
          </p:cNvPr>
          <p:cNvPicPr>
            <a:picLocks noChangeAspect="1"/>
          </p:cNvPicPr>
          <p:nvPr/>
        </p:nvPicPr>
        <p:blipFill>
          <a:blip r:embed="rId2"/>
          <a:stretch>
            <a:fillRect/>
          </a:stretch>
        </p:blipFill>
        <p:spPr>
          <a:xfrm>
            <a:off x="581024" y="2446841"/>
            <a:ext cx="7187022" cy="4119421"/>
          </a:xfrm>
          <a:prstGeom prst="rect">
            <a:avLst/>
          </a:prstGeom>
        </p:spPr>
      </p:pic>
    </p:spTree>
    <p:extLst>
      <p:ext uri="{BB962C8B-B14F-4D97-AF65-F5344CB8AC3E}">
        <p14:creationId xmlns:p14="http://schemas.microsoft.com/office/powerpoint/2010/main" val="22307476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sz="3600" dirty="0"/>
              <a:t>Le misure organizzative</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3201988"/>
          </a:xfrm>
        </p:spPr>
        <p:txBody>
          <a:bodyPr/>
          <a:lstStyle/>
          <a:p>
            <a:pPr marL="0" indent="0" algn="just" eaLnBrk="1" hangingPunct="1">
              <a:buNone/>
              <a:defRPr/>
            </a:pPr>
            <a:r>
              <a:rPr lang="it-IT" sz="2400" dirty="0"/>
              <a:t>una volta mappati i processi ed identificati i rischi di corruzione che si generano attraverso le attività svolte dall’amministrazione, vanno programmate le misure organizzative di prevenzione della corruzione. Nel contempo vanno individuati indicatori e obiettivi (valori attesi), necessari per verificare la corretta attuazione delle stesse.</a:t>
            </a:r>
          </a:p>
        </p:txBody>
      </p:sp>
    </p:spTree>
    <p:extLst>
      <p:ext uri="{BB962C8B-B14F-4D97-AF65-F5344CB8AC3E}">
        <p14:creationId xmlns:p14="http://schemas.microsoft.com/office/powerpoint/2010/main" val="35168578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sz="3600" dirty="0"/>
              <a:t>La programmazione della trasparenza</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3201988"/>
          </a:xfrm>
        </p:spPr>
        <p:txBody>
          <a:bodyPr/>
          <a:lstStyle/>
          <a:p>
            <a:pPr marL="0" indent="0" algn="just" eaLnBrk="1" hangingPunct="1">
              <a:buNone/>
              <a:defRPr/>
            </a:pPr>
            <a:r>
              <a:rPr lang="it-IT" sz="2400" dirty="0"/>
              <a:t>Una parte del PIAO deve necessariamente riguardare la programmazione degli obiettivi e dei flussi procedimentali per garantire la trasparenza amministrativa.</a:t>
            </a:r>
          </a:p>
          <a:p>
            <a:pPr marL="0" indent="0" algn="just" eaLnBrk="1" hangingPunct="1">
              <a:buNone/>
              <a:defRPr/>
            </a:pPr>
            <a:r>
              <a:rPr lang="it-IT" sz="2400" dirty="0"/>
              <a:t>l ruolo di primo piano che il legislatore ha attribuito alla trasparenza si arricchisce oggi, a seguito dell’introduzione del PIAO, con il riconoscimento del suo concorrere alla protezione e alla creazione di valore pubblico. Essa favorisce, in particolare, la più ampia conoscibilità dell’organizzazione e delle attività che ogni amministrazione o ente realizza in favore della comunità di riferimento, degli utenti, degli stakeholder, sia esterni che interni.</a:t>
            </a:r>
          </a:p>
          <a:p>
            <a:pPr marL="0" indent="0" algn="just" eaLnBrk="1" hangingPunct="1">
              <a:buNone/>
              <a:defRPr/>
            </a:pPr>
            <a:r>
              <a:rPr lang="it-IT" sz="2400" dirty="0"/>
              <a:t>La promozione di maggiori livelli di trasparenza, infatti, costituisce obiettivo strategico di ogni amministrazione che deve tradursi nella definizione di obiettivi organizzativi e individuali.</a:t>
            </a:r>
          </a:p>
        </p:txBody>
      </p:sp>
    </p:spTree>
    <p:extLst>
      <p:ext uri="{BB962C8B-B14F-4D97-AF65-F5344CB8AC3E}">
        <p14:creationId xmlns:p14="http://schemas.microsoft.com/office/powerpoint/2010/main" val="31756157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sz="3600" dirty="0"/>
              <a:t>La programmazione della trasparenza</a:t>
            </a:r>
          </a:p>
        </p:txBody>
      </p:sp>
      <p:pic>
        <p:nvPicPr>
          <p:cNvPr id="6" name="Picture 5">
            <a:extLst>
              <a:ext uri="{FF2B5EF4-FFF2-40B4-BE49-F238E27FC236}">
                <a16:creationId xmlns:a16="http://schemas.microsoft.com/office/drawing/2014/main" id="{0B66FA01-176D-41E3-AEBD-03C15CA78752}"/>
              </a:ext>
            </a:extLst>
          </p:cNvPr>
          <p:cNvPicPr>
            <a:picLocks noChangeAspect="1"/>
          </p:cNvPicPr>
          <p:nvPr/>
        </p:nvPicPr>
        <p:blipFill>
          <a:blip r:embed="rId2"/>
          <a:stretch>
            <a:fillRect/>
          </a:stretch>
        </p:blipFill>
        <p:spPr>
          <a:xfrm>
            <a:off x="818200" y="2546337"/>
            <a:ext cx="10555600" cy="3807809"/>
          </a:xfrm>
          <a:prstGeom prst="rect">
            <a:avLst/>
          </a:prstGeom>
        </p:spPr>
      </p:pic>
    </p:spTree>
    <p:extLst>
      <p:ext uri="{BB962C8B-B14F-4D97-AF65-F5344CB8AC3E}">
        <p14:creationId xmlns:p14="http://schemas.microsoft.com/office/powerpoint/2010/main" val="11507532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sz="3600" dirty="0"/>
              <a:t>Monitoraggio</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3201988"/>
          </a:xfrm>
        </p:spPr>
        <p:txBody>
          <a:bodyPr/>
          <a:lstStyle/>
          <a:p>
            <a:pPr marL="0" indent="0" algn="just" eaLnBrk="1" hangingPunct="1">
              <a:buNone/>
              <a:defRPr/>
            </a:pPr>
            <a:r>
              <a:rPr lang="it-IT" sz="2400" dirty="0"/>
              <a:t>Il monitoraggio sull’attuazione delle misure di prevenzione e sul funzionamento dello strumento di programmazione è una fase di fondamentale importanza per il successo del sistema di prevenzione della corruzione. Le amministrazioni e gli enti sono chiamati a rafforzare il proprio impegno sul monitoraggio effettivo di quanto programmato.</a:t>
            </a:r>
          </a:p>
          <a:p>
            <a:pPr marL="0" indent="0" algn="just" eaLnBrk="1" hangingPunct="1">
              <a:buNone/>
              <a:defRPr/>
            </a:pPr>
            <a:r>
              <a:rPr lang="it-IT" sz="2400" dirty="0"/>
              <a:t>Per il PIAO lo stesso legislatore concentra l’attenzione sul tema del monitoraggio sia delle singole sezioni che lo compongono, sia dell’intero PIAO.</a:t>
            </a:r>
          </a:p>
          <a:p>
            <a:pPr algn="just" eaLnBrk="1" hangingPunct="1">
              <a:buFontTx/>
              <a:buChar char="-"/>
              <a:defRPr/>
            </a:pPr>
            <a:r>
              <a:rPr lang="it-IT" sz="2400" dirty="0"/>
              <a:t>Monitoraggio sull’attuazione e sull’idoneità delle misure </a:t>
            </a:r>
          </a:p>
          <a:p>
            <a:pPr algn="just" eaLnBrk="1" hangingPunct="1">
              <a:buFontTx/>
              <a:buChar char="-"/>
              <a:defRPr/>
            </a:pPr>
            <a:r>
              <a:rPr lang="it-IT" sz="2400" dirty="0"/>
              <a:t>La programmazione del monitoraggio (cosa, chi, quando)</a:t>
            </a:r>
          </a:p>
          <a:p>
            <a:pPr algn="just" eaLnBrk="1" hangingPunct="1">
              <a:buFontTx/>
              <a:buChar char="-"/>
              <a:defRPr/>
            </a:pPr>
            <a:r>
              <a:rPr lang="it-IT" sz="2400" dirty="0"/>
              <a:t>L’attuazione del monitoraggio </a:t>
            </a:r>
          </a:p>
          <a:p>
            <a:pPr marL="0" indent="0" algn="just" eaLnBrk="1" hangingPunct="1">
              <a:buNone/>
              <a:defRPr/>
            </a:pPr>
            <a:r>
              <a:rPr lang="it-IT" dirty="0"/>
              <a:t> </a:t>
            </a:r>
          </a:p>
          <a:p>
            <a:pPr algn="just" eaLnBrk="1" hangingPunct="1">
              <a:buFontTx/>
              <a:buChar char="-"/>
              <a:defRPr/>
            </a:pPr>
            <a:endParaRPr lang="it-IT" sz="2400" dirty="0"/>
          </a:p>
        </p:txBody>
      </p:sp>
    </p:spTree>
    <p:extLst>
      <p:ext uri="{BB962C8B-B14F-4D97-AF65-F5344CB8AC3E}">
        <p14:creationId xmlns:p14="http://schemas.microsoft.com/office/powerpoint/2010/main" val="8614963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sz="3600" dirty="0"/>
              <a:t>Allegati al PNA</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3201988"/>
          </a:xfrm>
        </p:spPr>
        <p:txBody>
          <a:bodyPr/>
          <a:lstStyle/>
          <a:p>
            <a:pPr marL="0" indent="0" algn="just" eaLnBrk="1" hangingPunct="1">
              <a:buNone/>
              <a:defRPr/>
            </a:pPr>
            <a:r>
              <a:rPr lang="it-IT" sz="2400" dirty="0"/>
              <a:t>Di particolare interesse per la stesura del PIAO e della sua sezione dedicata alla anticorruzione e trasparenza sono gli allegati al PNA  </a:t>
            </a:r>
          </a:p>
          <a:p>
            <a:pPr>
              <a:buFont typeface="Wingdings" panose="05000000000000000000" pitchFamily="2" charset="2"/>
              <a:buChar char="§"/>
            </a:pPr>
            <a:r>
              <a:rPr lang="it-IT" sz="2400" dirty="0"/>
              <a:t>All.n°1 </a:t>
            </a:r>
            <a:r>
              <a:rPr lang="it-IT" sz="2400" i="1" dirty="0"/>
              <a:t>Check-list </a:t>
            </a:r>
            <a:r>
              <a:rPr lang="it-IT" sz="2400" dirty="0"/>
              <a:t>per la predisposizione del PTPCT e della sezione anticorruzione e trasparenza del PIAO </a:t>
            </a:r>
          </a:p>
          <a:p>
            <a:pPr>
              <a:buFont typeface="Wingdings" panose="05000000000000000000" pitchFamily="2" charset="2"/>
              <a:buChar char="§"/>
            </a:pPr>
            <a:r>
              <a:rPr lang="it-IT" sz="2400" dirty="0" err="1"/>
              <a:t>All</a:t>
            </a:r>
            <a:r>
              <a:rPr lang="it-IT" sz="2400" dirty="0"/>
              <a:t>. n°2 Sottosezione trasparenza PIAO/PTPCT </a:t>
            </a:r>
          </a:p>
          <a:p>
            <a:pPr>
              <a:buFont typeface="Wingdings" panose="05000000000000000000" pitchFamily="2" charset="2"/>
              <a:buChar char="§"/>
            </a:pPr>
            <a:r>
              <a:rPr lang="it-IT" sz="2400" dirty="0" err="1"/>
              <a:t>All</a:t>
            </a:r>
            <a:r>
              <a:rPr lang="it-IT" sz="2400" dirty="0"/>
              <a:t>. n°3 Il RPCT e la struttura di supporto </a:t>
            </a:r>
          </a:p>
          <a:p>
            <a:pPr>
              <a:buFont typeface="Wingdings" panose="05000000000000000000" pitchFamily="2" charset="2"/>
              <a:buChar char="§"/>
            </a:pPr>
            <a:r>
              <a:rPr lang="it-IT" sz="2400" dirty="0" err="1"/>
              <a:t>All</a:t>
            </a:r>
            <a:r>
              <a:rPr lang="it-IT" sz="2400" dirty="0"/>
              <a:t>. n°4 Ricognizione delle semplificazioni vigenti </a:t>
            </a:r>
          </a:p>
        </p:txBody>
      </p:sp>
    </p:spTree>
    <p:extLst>
      <p:ext uri="{BB962C8B-B14F-4D97-AF65-F5344CB8AC3E}">
        <p14:creationId xmlns:p14="http://schemas.microsoft.com/office/powerpoint/2010/main" val="12278417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PTPCT e sezione Anticorruzione e Trasparenza del PIAO </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524362" y="2934371"/>
            <a:ext cx="10958512" cy="3201988"/>
          </a:xfrm>
        </p:spPr>
        <p:txBody>
          <a:bodyPr/>
          <a:lstStyle/>
          <a:p>
            <a:pPr marL="0" indent="0" algn="just" eaLnBrk="1" hangingPunct="1">
              <a:buNone/>
              <a:defRPr/>
            </a:pPr>
            <a:r>
              <a:rPr lang="it-IT" sz="2400" dirty="0"/>
              <a:t>L’acquisizione dei dati avverrà tramite il sito dell'Autorità Nazionale Anticorruzione.</a:t>
            </a:r>
          </a:p>
          <a:p>
            <a:pPr marL="0" indent="0" algn="just" eaLnBrk="1" hangingPunct="1">
              <a:buNone/>
              <a:defRPr/>
            </a:pPr>
            <a:r>
              <a:rPr lang="it-IT" sz="2400" dirty="0"/>
              <a:t>La procedura consente all’Autorità di rilevare le principali informazioni in merito alle modalità di individuazione e valutazione dei rischi corruttivi, progettazione e implementazione delle misure per il trattamento di tali rischi e per l’attuazione della trasparenza, da parte di Pubbliche Amministrazioni, enti pubblici economici e società pubbliche, con il duplice scopo di monitorare lo stato di attuazione della normativa e orientare le attività di vigilanza e di regolazione dell’Autorità.</a:t>
            </a:r>
          </a:p>
        </p:txBody>
      </p:sp>
    </p:spTree>
    <p:extLst>
      <p:ext uri="{BB962C8B-B14F-4D97-AF65-F5344CB8AC3E}">
        <p14:creationId xmlns:p14="http://schemas.microsoft.com/office/powerpoint/2010/main" val="25969002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PTPCT e sezione Anticorruzione e Trasparenza del PIAO </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524362" y="2934371"/>
            <a:ext cx="10958512" cy="3201988"/>
          </a:xfrm>
        </p:spPr>
        <p:txBody>
          <a:bodyPr/>
          <a:lstStyle/>
          <a:p>
            <a:pPr marL="0" indent="0" algn="just" eaLnBrk="1" hangingPunct="1">
              <a:buNone/>
              <a:defRPr/>
            </a:pPr>
            <a:r>
              <a:rPr lang="it-IT" sz="2000" dirty="0"/>
              <a:t>I Responsabili per la Prevenzione della Corruzione e della Trasparenza (RPCT) possono utilizzare la Piattaforma di acquisizione dei Piani Triennali di Prevenzione della Corruzione e della Trasparenza previa registrazione da effettuarsi tramite il Servizio di Registrazione e Profilazione Utenti.</a:t>
            </a:r>
          </a:p>
          <a:p>
            <a:pPr marL="0" indent="0" algn="just" eaLnBrk="1" hangingPunct="1">
              <a:buNone/>
              <a:defRPr/>
            </a:pPr>
            <a:endParaRPr lang="it-IT" sz="2000" dirty="0"/>
          </a:p>
          <a:p>
            <a:pPr marL="0" indent="0" algn="just" eaLnBrk="1" hangingPunct="1">
              <a:buNone/>
              <a:defRPr/>
            </a:pPr>
            <a:r>
              <a:rPr lang="it-IT" sz="2000" dirty="0"/>
              <a:t>L'acquisizione dei dati avviene esclusivamente tramite la compilazione dei moduli predisposti dall'Autorità per cui non è richiesto il caricamento, l'invio o la comunicazione ad ANAC di alcun documento predisposto dalle amministrazioni/enti.</a:t>
            </a:r>
          </a:p>
          <a:p>
            <a:pPr marL="0" indent="0" algn="just" eaLnBrk="1" hangingPunct="1">
              <a:buNone/>
              <a:defRPr/>
            </a:pPr>
            <a:endParaRPr lang="it-IT" sz="2000" dirty="0"/>
          </a:p>
          <a:p>
            <a:pPr marL="0" indent="0" algn="just" eaLnBrk="1" hangingPunct="1">
              <a:buNone/>
              <a:defRPr/>
            </a:pPr>
            <a:r>
              <a:rPr lang="it-IT" sz="2000" dirty="0"/>
              <a:t>Rimane in vigore l’obbligo di pubblicazione del PTPCT sul proprio sito istituzionale.</a:t>
            </a:r>
          </a:p>
          <a:p>
            <a:pPr marL="0" indent="0" algn="just" eaLnBrk="1" hangingPunct="1">
              <a:buNone/>
              <a:defRPr/>
            </a:pPr>
            <a:r>
              <a:rPr lang="it-IT" sz="2000" dirty="0"/>
              <a:t/>
            </a:r>
            <a:br>
              <a:rPr lang="it-IT" sz="2000" dirty="0"/>
            </a:br>
            <a:endParaRPr lang="it-IT" sz="2000" dirty="0"/>
          </a:p>
          <a:p>
            <a:pPr marL="0" indent="0" algn="just" eaLnBrk="1" hangingPunct="1">
              <a:buNone/>
              <a:defRPr/>
            </a:pPr>
            <a:endParaRPr lang="it-IT" sz="2000" dirty="0">
              <a:highlight>
                <a:srgbClr val="FFFF00"/>
              </a:highlight>
            </a:endParaRPr>
          </a:p>
          <a:p>
            <a:pPr marL="0" indent="0" algn="just" eaLnBrk="1" hangingPunct="1">
              <a:buNone/>
              <a:defRPr/>
            </a:pPr>
            <a:endParaRPr lang="it-IT" sz="2000" dirty="0">
              <a:highlight>
                <a:srgbClr val="FFFF00"/>
              </a:highlight>
            </a:endParaRPr>
          </a:p>
        </p:txBody>
      </p:sp>
    </p:spTree>
    <p:extLst>
      <p:ext uri="{BB962C8B-B14F-4D97-AF65-F5344CB8AC3E}">
        <p14:creationId xmlns:p14="http://schemas.microsoft.com/office/powerpoint/2010/main" val="3963752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 - Temi</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3201988"/>
          </a:xfrm>
        </p:spPr>
        <p:txBody>
          <a:bodyPr/>
          <a:lstStyle/>
          <a:p>
            <a:pPr marL="0" indent="0" algn="just" eaLnBrk="1" hangingPunct="1">
              <a:buNone/>
              <a:defRPr/>
            </a:pPr>
            <a:r>
              <a:rPr lang="it-IT" sz="1800" dirty="0"/>
              <a:t>Il Piano ha durata triennale, viene aggiornato annualmente e definisce:</a:t>
            </a:r>
          </a:p>
          <a:p>
            <a:pPr marL="457200" indent="-457200" algn="just" eaLnBrk="1" hangingPunct="1">
              <a:buFont typeface="+mj-lt"/>
              <a:buAutoNum type="alphaLcPeriod"/>
              <a:defRPr/>
            </a:pPr>
            <a:r>
              <a:rPr lang="it-IT" sz="1800" dirty="0"/>
              <a:t>gli obiettivi programmatici e strategici della performance;</a:t>
            </a:r>
          </a:p>
          <a:p>
            <a:pPr marL="457200" indent="-457200" algn="just" eaLnBrk="1" hangingPunct="1">
              <a:buFont typeface="+mj-lt"/>
              <a:buAutoNum type="alphaLcPeriod"/>
              <a:defRPr/>
            </a:pPr>
            <a:r>
              <a:rPr lang="it-IT" sz="1800" dirty="0"/>
              <a:t>la strategia di gestione del capitale umano e di sviluppo organizzativo e gli obiettivi formativi annuali e pluriennali;</a:t>
            </a:r>
          </a:p>
          <a:p>
            <a:pPr marL="457200" indent="-457200" algn="just" eaLnBrk="1" hangingPunct="1">
              <a:buFont typeface="+mj-lt"/>
              <a:buAutoNum type="alphaLcPeriod"/>
              <a:defRPr/>
            </a:pPr>
            <a:r>
              <a:rPr lang="it-IT" sz="1800" dirty="0"/>
              <a:t>gli strumenti e gli obiettivi del reclutamento di nuove risorse e della valorizzazione delle risorse interne;</a:t>
            </a:r>
          </a:p>
          <a:p>
            <a:pPr marL="457200" indent="-457200" algn="just" eaLnBrk="1" hangingPunct="1">
              <a:buFont typeface="+mj-lt"/>
              <a:buAutoNum type="alphaLcPeriod"/>
              <a:defRPr/>
            </a:pPr>
            <a:r>
              <a:rPr lang="it-IT" sz="1800" dirty="0"/>
              <a:t>gli strumenti e le fasi per giungere alla piena trasparenza dei risultati dell’attività e dell’organizzazione amministrativa nonché per raggiungere gli obiettivi in materia di contrasto alla corruzione;</a:t>
            </a:r>
          </a:p>
          <a:p>
            <a:pPr marL="457200" indent="-457200" algn="just" eaLnBrk="1" hangingPunct="1">
              <a:buFont typeface="+mj-lt"/>
              <a:buAutoNum type="alphaLcPeriod"/>
              <a:defRPr/>
            </a:pPr>
            <a:r>
              <a:rPr lang="it-IT" sz="1800" dirty="0"/>
              <a:t>l’elenco delle procedure da semplificare e reingegnerizzare ogni anno;</a:t>
            </a:r>
          </a:p>
          <a:p>
            <a:pPr marL="457200" indent="-457200" algn="just" eaLnBrk="1" hangingPunct="1">
              <a:buFont typeface="+mj-lt"/>
              <a:buAutoNum type="alphaLcPeriod"/>
              <a:defRPr/>
            </a:pPr>
            <a:r>
              <a:rPr lang="it-IT" sz="1800" dirty="0"/>
              <a:t>le modalità e le azioni finalizzate a realizzare la piena accessibilità alle amministrazioni, fisica e digitale;</a:t>
            </a:r>
          </a:p>
          <a:p>
            <a:pPr marL="457200" indent="-457200" algn="just" eaLnBrk="1" hangingPunct="1">
              <a:buFont typeface="+mj-lt"/>
              <a:buAutoNum type="alphaLcPeriod"/>
              <a:defRPr/>
            </a:pPr>
            <a:r>
              <a:rPr lang="it-IT" sz="1800" dirty="0"/>
              <a:t>le modalità e le azioni finalizzate al pieno rispetto della parità di genere.</a:t>
            </a:r>
          </a:p>
          <a:p>
            <a:pPr marL="0" indent="0" algn="just" eaLnBrk="1" hangingPunct="1">
              <a:buNone/>
              <a:defRPr/>
            </a:pPr>
            <a:endParaRPr lang="it-IT" sz="1800" dirty="0"/>
          </a:p>
          <a:p>
            <a:pPr marL="0" indent="0" algn="just" eaLnBrk="1" hangingPunct="1">
              <a:buNone/>
              <a:defRPr/>
            </a:pPr>
            <a:endParaRPr lang="it-IT" sz="1800" dirty="0"/>
          </a:p>
        </p:txBody>
      </p:sp>
    </p:spTree>
    <p:extLst>
      <p:ext uri="{BB962C8B-B14F-4D97-AF65-F5344CB8AC3E}">
        <p14:creationId xmlns:p14="http://schemas.microsoft.com/office/powerpoint/2010/main" val="673143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 - provvedimenti attuativi</a:t>
            </a:r>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4143622"/>
          </a:xfrm>
        </p:spPr>
        <p:txBody>
          <a:bodyPr/>
          <a:lstStyle/>
          <a:p>
            <a:pPr marL="0" indent="0" algn="just" eaLnBrk="1" hangingPunct="1">
              <a:buNone/>
              <a:defRPr/>
            </a:pPr>
            <a:r>
              <a:rPr lang="it-IT" sz="1800" dirty="0"/>
              <a:t>La modalità scelta dal legislatore per rendere attuativo il PIAO sono state quelle di un regolamento, da adottarsi mediante Decreto del Presidente della Repubblica, recante individuazione e abrogazione degli adempimenti relativi ai Piani assorbiti dal Piano integrato di attività e organizzazione </a:t>
            </a:r>
            <a:r>
              <a:rPr lang="it-IT" sz="1800" i="1" dirty="0"/>
              <a:t>(cfr. art 6, comma 5, DL n. 80/2021, convertito in</a:t>
            </a:r>
          </a:p>
          <a:p>
            <a:pPr marL="0" indent="0" algn="just" eaLnBrk="1" hangingPunct="1">
              <a:buNone/>
              <a:defRPr/>
            </a:pPr>
            <a:r>
              <a:rPr lang="it-IT" sz="1800" i="1" dirty="0"/>
              <a:t>Legge n. 113/2021) </a:t>
            </a:r>
            <a:r>
              <a:rPr lang="it-IT" sz="1800" dirty="0"/>
              <a:t>e di un decreto del Ministro per la Pubblica Amministrazione concernente la definizione del contenuto del Piano Integrato di Attività e Organizzazione </a:t>
            </a:r>
            <a:r>
              <a:rPr lang="it-IT" sz="1800" i="1" dirty="0"/>
              <a:t>(cfr. art. 6, comma 6, DL n. 80/2021, convertito in Legge n. 113/2021).</a:t>
            </a:r>
          </a:p>
          <a:p>
            <a:pPr algn="just" eaLnBrk="1" hangingPunct="1">
              <a:defRPr/>
            </a:pPr>
            <a:r>
              <a:rPr lang="it-IT" sz="1800" dirty="0"/>
              <a:t>In data 30 giugno 2022, sulla Gazzetta Ufficiale Serie Generale n. 151, è stato pubblicato il Decreto del Presidente della Repubblica n. 81, recante “Regolamento recante individuazione degli adempimenti relativi ai Piani assorbiti dal Piano integrato di attività e organizzazione”</a:t>
            </a:r>
          </a:p>
          <a:p>
            <a:pPr algn="just" eaLnBrk="1" hangingPunct="1">
              <a:defRPr/>
            </a:pPr>
            <a:r>
              <a:rPr lang="it-IT" sz="1800" dirty="0"/>
              <a:t>In data 30 giugno 2022, è stato pubblicato, sul sito dello stesso Ministero, il Decreto del Ministro per la Pubblica Amministrazione concernente la definizione del contenuto del Piano Integrato di Attività e Organizzazione</a:t>
            </a:r>
          </a:p>
          <a:p>
            <a:pPr algn="just" eaLnBrk="1" hangingPunct="1">
              <a:defRPr/>
            </a:pPr>
            <a:r>
              <a:rPr lang="it-IT" sz="1800" dirty="0"/>
              <a:t>In data 30 giugno 2022, il Dipartimento della Funzione Pubblica, ha provveduto a rendere accessibile la piattaforma (https://piao.dfp.gov.it) che permetterà di effettuare la trasmissione dei PIAO di tutte le Amministrazioni.</a:t>
            </a:r>
          </a:p>
          <a:p>
            <a:pPr marL="0" indent="0" algn="just" eaLnBrk="1" hangingPunct="1">
              <a:buNone/>
              <a:defRPr/>
            </a:pPr>
            <a:endParaRPr lang="it-IT" sz="1800" i="1" dirty="0"/>
          </a:p>
          <a:p>
            <a:pPr marL="0" indent="0" algn="just" eaLnBrk="1" hangingPunct="1">
              <a:buNone/>
              <a:defRPr/>
            </a:pPr>
            <a:endParaRPr lang="it-IT" sz="1800" dirty="0"/>
          </a:p>
          <a:p>
            <a:pPr marL="0" indent="0" algn="just" eaLnBrk="1" hangingPunct="1">
              <a:buNone/>
              <a:defRPr/>
            </a:pPr>
            <a:endParaRPr lang="it-IT" sz="1800" dirty="0"/>
          </a:p>
        </p:txBody>
      </p:sp>
    </p:spTree>
    <p:extLst>
      <p:ext uri="{BB962C8B-B14F-4D97-AF65-F5344CB8AC3E}">
        <p14:creationId xmlns:p14="http://schemas.microsoft.com/office/powerpoint/2010/main" val="640663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 - </a:t>
            </a:r>
            <a:r>
              <a:rPr lang="it-IT" i="1" dirty="0"/>
              <a:t>Regolamento</a:t>
            </a:r>
            <a:endParaRPr lang="it-IT" dirty="0"/>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1548468"/>
          </a:xfrm>
        </p:spPr>
        <p:txBody>
          <a:bodyPr/>
          <a:lstStyle/>
          <a:p>
            <a:pPr marL="0" indent="0" algn="just" eaLnBrk="1" hangingPunct="1">
              <a:buNone/>
              <a:defRPr/>
            </a:pPr>
            <a:r>
              <a:rPr lang="it-IT" sz="1800" dirty="0"/>
              <a:t>Il «Regolamento recante l’individuazione e l’abrogazione degli adempimenti relativi ai Piani assorbiti dal Piano integrato di attività e organizzazione» rappresenta l’elemento cardine per le nuove disposizioni normative. Attraverso di esso, infatti, vengono “soppressi” i previgenti adempimenti in materia di pianificazione e programmazione e viene disposto che per le Amministrazioni tenute all’adozione del PIAO, tutti i richiami ai piani individuati dal decreto stesso sono da intendersi come riferiti alla corrispondente sezione del PIAO.</a:t>
            </a:r>
          </a:p>
          <a:p>
            <a:pPr marL="0" indent="0" algn="just" eaLnBrk="1" hangingPunct="1">
              <a:buNone/>
              <a:defRPr/>
            </a:pPr>
            <a:r>
              <a:rPr lang="it-IT" sz="1800" dirty="0"/>
              <a:t>I piani soppressi sono:</a:t>
            </a:r>
          </a:p>
          <a:p>
            <a:pPr algn="just">
              <a:defRPr/>
            </a:pPr>
            <a:r>
              <a:rPr lang="it-IT" sz="1800" dirty="0"/>
              <a:t>Piano dei fabbisogni</a:t>
            </a:r>
          </a:p>
          <a:p>
            <a:pPr algn="just">
              <a:defRPr/>
            </a:pPr>
            <a:r>
              <a:rPr lang="it-IT" sz="1800" dirty="0"/>
              <a:t>Piano delle azioni concrete </a:t>
            </a:r>
          </a:p>
          <a:p>
            <a:pPr algn="just">
              <a:defRPr/>
            </a:pPr>
            <a:r>
              <a:rPr lang="it-IT" sz="1800" dirty="0"/>
              <a:t>Piano di razionalizzazione delle dotazioni strumentali </a:t>
            </a:r>
          </a:p>
          <a:p>
            <a:pPr algn="just">
              <a:defRPr/>
            </a:pPr>
            <a:r>
              <a:rPr lang="it-IT" sz="1800" dirty="0"/>
              <a:t>Piano della performance </a:t>
            </a:r>
          </a:p>
          <a:p>
            <a:pPr algn="just">
              <a:defRPr/>
            </a:pPr>
            <a:r>
              <a:rPr lang="it-IT" sz="1800" dirty="0"/>
              <a:t>Piano di prevenzione della corruzione </a:t>
            </a:r>
          </a:p>
          <a:p>
            <a:pPr algn="just">
              <a:defRPr/>
            </a:pPr>
            <a:r>
              <a:rPr lang="it-IT" sz="1800" dirty="0"/>
              <a:t>Piano organizzativo del lavoro agile </a:t>
            </a:r>
          </a:p>
          <a:p>
            <a:pPr algn="just">
              <a:defRPr/>
            </a:pPr>
            <a:r>
              <a:rPr lang="it-IT" sz="1800" dirty="0"/>
              <a:t>Piani di azioni positive </a:t>
            </a:r>
          </a:p>
          <a:p>
            <a:pPr marL="0" indent="0" algn="just" eaLnBrk="1" hangingPunct="1">
              <a:buNone/>
              <a:defRPr/>
            </a:pPr>
            <a:endParaRPr lang="it-IT" sz="1800" i="1" dirty="0"/>
          </a:p>
          <a:p>
            <a:pPr marL="0" indent="0" algn="just" eaLnBrk="1" hangingPunct="1">
              <a:buNone/>
              <a:defRPr/>
            </a:pPr>
            <a:endParaRPr lang="it-IT" sz="1800" dirty="0"/>
          </a:p>
          <a:p>
            <a:pPr marL="0" indent="0" algn="just" eaLnBrk="1" hangingPunct="1">
              <a:buNone/>
              <a:defRPr/>
            </a:pPr>
            <a:endParaRPr lang="it-IT" sz="1800" dirty="0"/>
          </a:p>
        </p:txBody>
      </p:sp>
    </p:spTree>
    <p:extLst>
      <p:ext uri="{BB962C8B-B14F-4D97-AF65-F5344CB8AC3E}">
        <p14:creationId xmlns:p14="http://schemas.microsoft.com/office/powerpoint/2010/main" val="1639451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 - </a:t>
            </a:r>
            <a:r>
              <a:rPr lang="it-IT" i="1" dirty="0"/>
              <a:t>Contenuto</a:t>
            </a:r>
            <a:endParaRPr lang="it-IT" dirty="0"/>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1548468"/>
          </a:xfrm>
        </p:spPr>
        <p:txBody>
          <a:bodyPr/>
          <a:lstStyle/>
          <a:p>
            <a:pPr marL="0" indent="0" algn="just" eaLnBrk="1" hangingPunct="1">
              <a:buNone/>
              <a:defRPr/>
            </a:pPr>
            <a:r>
              <a:rPr lang="it-IT" sz="1800" dirty="0"/>
              <a:t>Il Decreto del Ministro per la Pubblica Amministrazione concernente la definizione del contenuto del Piano Integrato di Attività e Organizzazione emanato il 30 giugno 2022 individua i contenuti del PIAO.</a:t>
            </a:r>
          </a:p>
          <a:p>
            <a:pPr marL="0" indent="0" algn="just" eaLnBrk="1" hangingPunct="1">
              <a:buNone/>
              <a:defRPr/>
            </a:pPr>
            <a:r>
              <a:rPr lang="it-IT" sz="1800" dirty="0"/>
              <a:t>Il Piano integrato di attività e organizzazione contiene la scheda anagrafica dell’amministrazione ed è suddiviso nelle Sezioni:</a:t>
            </a:r>
          </a:p>
          <a:p>
            <a:pPr algn="just">
              <a:buFont typeface="Arial" panose="020B0604020202020204" pitchFamily="34" charset="0"/>
              <a:buAutoNum type="arabicPeriod"/>
              <a:defRPr/>
            </a:pPr>
            <a:r>
              <a:rPr lang="it-IT" sz="1800" dirty="0"/>
              <a:t>Valore pubblico, Performance e Anticorruzione</a:t>
            </a:r>
          </a:p>
          <a:p>
            <a:pPr algn="just">
              <a:buFont typeface="Arial" panose="020B0604020202020204" pitchFamily="34" charset="0"/>
              <a:buAutoNum type="arabicPeriod"/>
              <a:defRPr/>
            </a:pPr>
            <a:r>
              <a:rPr lang="it-IT" sz="1800" dirty="0"/>
              <a:t>Organizzazione e Capitale umano</a:t>
            </a:r>
          </a:p>
          <a:p>
            <a:pPr algn="just">
              <a:buFont typeface="Arial" panose="020B0604020202020204" pitchFamily="34" charset="0"/>
              <a:buAutoNum type="arabicPeriod"/>
              <a:defRPr/>
            </a:pPr>
            <a:r>
              <a:rPr lang="it-IT" sz="1800" dirty="0"/>
              <a:t>Monitoraggio</a:t>
            </a:r>
          </a:p>
          <a:p>
            <a:pPr marL="0" indent="0" algn="just" eaLnBrk="1" hangingPunct="1">
              <a:buNone/>
              <a:defRPr/>
            </a:pPr>
            <a:r>
              <a:rPr lang="it-IT" sz="1800" dirty="0"/>
              <a:t>Le sezioni sono a loro volta ripartite in sottosezioni di programmazione, riferite a specifici ambiti di attività amministrativa e gestionali. Ciascuna sezione del PIAO deve avere contenuto sintetico e descrittivo delle relative azioni programmate e degli obiettivi che si intende raggiungere.</a:t>
            </a:r>
          </a:p>
        </p:txBody>
      </p:sp>
    </p:spTree>
    <p:extLst>
      <p:ext uri="{BB962C8B-B14F-4D97-AF65-F5344CB8AC3E}">
        <p14:creationId xmlns:p14="http://schemas.microsoft.com/office/powerpoint/2010/main" val="1087593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AE38-850E-4D6B-A502-E197BAB53CCE}"/>
              </a:ext>
            </a:extLst>
          </p:cNvPr>
          <p:cNvSpPr>
            <a:spLocks noGrp="1"/>
          </p:cNvSpPr>
          <p:nvPr>
            <p:ph type="title"/>
          </p:nvPr>
        </p:nvSpPr>
        <p:spPr/>
        <p:txBody>
          <a:bodyPr/>
          <a:lstStyle/>
          <a:p>
            <a:r>
              <a:rPr lang="it-IT" dirty="0"/>
              <a:t>Il PIAO - </a:t>
            </a:r>
            <a:r>
              <a:rPr lang="it-IT" i="1" dirty="0"/>
              <a:t>Contenuto</a:t>
            </a:r>
            <a:endParaRPr lang="it-IT" dirty="0"/>
          </a:p>
        </p:txBody>
      </p:sp>
      <p:sp>
        <p:nvSpPr>
          <p:cNvPr id="3" name="Content Placeholder 2">
            <a:extLst>
              <a:ext uri="{FF2B5EF4-FFF2-40B4-BE49-F238E27FC236}">
                <a16:creationId xmlns:a16="http://schemas.microsoft.com/office/drawing/2014/main" id="{DA63033C-DBCA-4038-B5C5-3BCA11280C9B}"/>
              </a:ext>
            </a:extLst>
          </p:cNvPr>
          <p:cNvSpPr>
            <a:spLocks noGrp="1"/>
          </p:cNvSpPr>
          <p:nvPr>
            <p:ph idx="1"/>
          </p:nvPr>
        </p:nvSpPr>
        <p:spPr>
          <a:xfrm>
            <a:off x="609600" y="2605521"/>
            <a:ext cx="10958512" cy="1548468"/>
          </a:xfrm>
        </p:spPr>
        <p:txBody>
          <a:bodyPr/>
          <a:lstStyle/>
          <a:p>
            <a:pPr marL="0" indent="0" algn="just" eaLnBrk="1" hangingPunct="1">
              <a:buNone/>
              <a:defRPr/>
            </a:pPr>
            <a:r>
              <a:rPr lang="it-IT" sz="1800" dirty="0"/>
              <a:t>Il Decreto del Ministro per la Pubblica Amministrazione concernente la definizione del contenuto del Piano Integrato di Attività e Organizzazione emanato il 30 giugno 2022 individua i contenuti del PIAO.</a:t>
            </a:r>
          </a:p>
          <a:p>
            <a:pPr marL="0" indent="0" algn="just" eaLnBrk="1" hangingPunct="1">
              <a:buNone/>
              <a:defRPr/>
            </a:pPr>
            <a:r>
              <a:rPr lang="it-IT" sz="1800" dirty="0"/>
              <a:t>Il Piano integrato di attività e organizzazione contiene la scheda anagrafica dell’amministrazione ed è suddiviso nelle Sezioni:</a:t>
            </a:r>
          </a:p>
          <a:p>
            <a:pPr algn="just">
              <a:buFont typeface="Arial" panose="020B0604020202020204" pitchFamily="34" charset="0"/>
              <a:buAutoNum type="arabicPeriod"/>
              <a:defRPr/>
            </a:pPr>
            <a:r>
              <a:rPr lang="it-IT" sz="1800" dirty="0"/>
              <a:t>Valore pubblico, Performance e Anticorruzione</a:t>
            </a:r>
          </a:p>
          <a:p>
            <a:pPr algn="just">
              <a:buFont typeface="Arial" panose="020B0604020202020204" pitchFamily="34" charset="0"/>
              <a:buAutoNum type="arabicPeriod"/>
              <a:defRPr/>
            </a:pPr>
            <a:r>
              <a:rPr lang="it-IT" sz="1800" dirty="0"/>
              <a:t>Organizzazione e Capitale umano</a:t>
            </a:r>
          </a:p>
          <a:p>
            <a:pPr algn="just">
              <a:buFont typeface="Arial" panose="020B0604020202020204" pitchFamily="34" charset="0"/>
              <a:buAutoNum type="arabicPeriod"/>
              <a:defRPr/>
            </a:pPr>
            <a:r>
              <a:rPr lang="it-IT" sz="1800" dirty="0"/>
              <a:t>Monitoraggio</a:t>
            </a:r>
          </a:p>
          <a:p>
            <a:pPr marL="0" indent="0" algn="just" eaLnBrk="1" hangingPunct="1">
              <a:buNone/>
              <a:defRPr/>
            </a:pPr>
            <a:r>
              <a:rPr lang="it-IT" sz="1800" dirty="0"/>
              <a:t>Le sezioni sono a loro volta ripartite in sottosezioni di programmazione, riferite a specifici ambiti di attività amministrativa e gestionali. Ciascuna sezione del PIAO deve avere contenuto sintetico e descrittivo delle relative azioni programmate e degli obiettivi che si intende raggiungere.</a:t>
            </a:r>
          </a:p>
        </p:txBody>
      </p:sp>
    </p:spTree>
    <p:extLst>
      <p:ext uri="{BB962C8B-B14F-4D97-AF65-F5344CB8AC3E}">
        <p14:creationId xmlns:p14="http://schemas.microsoft.com/office/powerpoint/2010/main" val="3636977152"/>
      </p:ext>
    </p:extLst>
  </p:cSld>
  <p:clrMapOvr>
    <a:masterClrMapping/>
  </p:clrMapOvr>
</p:sld>
</file>

<file path=ppt/theme/theme1.xml><?xml version="1.0" encoding="utf-8"?>
<a:theme xmlns:a="http://schemas.openxmlformats.org/drawingml/2006/main" name="ca' foscari">
  <a:themeElements>
    <a:clrScheme name="Impostazioni personalizzate 1">
      <a:dk1>
        <a:srgbClr val="000000"/>
      </a:dk1>
      <a:lt1>
        <a:srgbClr val="FFFFFF"/>
      </a:lt1>
      <a:dk2>
        <a:srgbClr val="C51E53"/>
      </a:dk2>
      <a:lt2>
        <a:srgbClr val="F2F2F2"/>
      </a:lt2>
      <a:accent1>
        <a:srgbClr val="366092"/>
      </a:accent1>
      <a:accent2>
        <a:srgbClr val="FF0000"/>
      </a:accent2>
      <a:accent3>
        <a:srgbClr val="609737"/>
      </a:accent3>
      <a:accent4>
        <a:srgbClr val="800080"/>
      </a:accent4>
      <a:accent5>
        <a:srgbClr val="B7DDE8"/>
      </a:accent5>
      <a:accent6>
        <a:srgbClr val="FFC000"/>
      </a:accent6>
      <a:hlink>
        <a:srgbClr val="000000"/>
      </a:hlink>
      <a:folHlink>
        <a:srgbClr val="A5A5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a' foscari" id="{11DCC5F5-DE42-414D-A0A0-12EF3501DF76}" vid="{7C6ED04C-B2AF-0D42-AAF4-9824AF30891E}"/>
    </a:ext>
  </a:ext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 foscari</Template>
  <TotalTime>5448</TotalTime>
  <Words>5070</Words>
  <Application>Microsoft Office PowerPoint</Application>
  <PresentationFormat>Widescreen</PresentationFormat>
  <Paragraphs>264</Paragraphs>
  <Slides>46</Slides>
  <Notes>0</Notes>
  <HiddenSlides>0</HiddenSlides>
  <MMClips>0</MMClips>
  <ScaleCrop>false</ScaleCrop>
  <HeadingPairs>
    <vt:vector size="6" baseType="variant">
      <vt:variant>
        <vt:lpstr>Caratteri utilizzati</vt:lpstr>
      </vt:variant>
      <vt:variant>
        <vt:i4>3</vt:i4>
      </vt:variant>
      <vt:variant>
        <vt:lpstr>Tema</vt:lpstr>
      </vt:variant>
      <vt:variant>
        <vt:i4>2</vt:i4>
      </vt:variant>
      <vt:variant>
        <vt:lpstr>Titoli diapositive</vt:lpstr>
      </vt:variant>
      <vt:variant>
        <vt:i4>46</vt:i4>
      </vt:variant>
    </vt:vector>
  </HeadingPairs>
  <TitlesOfParts>
    <vt:vector size="51" baseType="lpstr">
      <vt:lpstr>Arial</vt:lpstr>
      <vt:lpstr>Calibri</vt:lpstr>
      <vt:lpstr>Wingdings</vt:lpstr>
      <vt:lpstr>ca' foscari</vt:lpstr>
      <vt:lpstr>Personalizza struttura</vt:lpstr>
      <vt:lpstr>IL PIANO INTEGRATO DI ATTIVITA’ E ORGANIZZAZIONE (PIAO) </vt:lpstr>
      <vt:lpstr>Il PIAO</vt:lpstr>
      <vt:lpstr>Il PIAO</vt:lpstr>
      <vt:lpstr>Il PIAO - Obiettivi</vt:lpstr>
      <vt:lpstr>Il PIAO - Temi</vt:lpstr>
      <vt:lpstr>Il PIAO - provvedimenti attuativi</vt:lpstr>
      <vt:lpstr>Il PIAO - Regolamento</vt:lpstr>
      <vt:lpstr>Il PIAO - Contenuto</vt:lpstr>
      <vt:lpstr>Il PIAO - Contenuto</vt:lpstr>
      <vt:lpstr>Il PIAO – Sezione Valore pubblico</vt:lpstr>
      <vt:lpstr>Il PIAO – Sezione Valore pubblico</vt:lpstr>
      <vt:lpstr>Il Valore Pubblico</vt:lpstr>
      <vt:lpstr>Il Valore Pubblico</vt:lpstr>
      <vt:lpstr>Il PIAO – Sezione Valore pubblico</vt:lpstr>
      <vt:lpstr>Il PIAO – Performance</vt:lpstr>
      <vt:lpstr>Il PIAO – Performance</vt:lpstr>
      <vt:lpstr>Il PIAO – Performance</vt:lpstr>
      <vt:lpstr>Il PIAO – Anticorruzione</vt:lpstr>
      <vt:lpstr>Il PIAO – Organizzazione e Capitale umano</vt:lpstr>
      <vt:lpstr>Il PIAO – Monitoraggio</vt:lpstr>
      <vt:lpstr>Il PIAO – Monitoraggio</vt:lpstr>
      <vt:lpstr>Il Piano integrato</vt:lpstr>
      <vt:lpstr>Il Piano integrato</vt:lpstr>
      <vt:lpstr>Il Piano integrato</vt:lpstr>
      <vt:lpstr>Presentazione standard di PowerPoint</vt:lpstr>
      <vt:lpstr>Il PIAO - Sanzioni</vt:lpstr>
      <vt:lpstr>Il PIAO e il Piano strategico</vt:lpstr>
      <vt:lpstr>Il PIAO: Parere del Consiglio di Stato 506-2022 </vt:lpstr>
      <vt:lpstr>Il PIAO: Parere del Consiglio di Stato </vt:lpstr>
      <vt:lpstr>Il PIAO: Parere del Consiglio di Stato </vt:lpstr>
      <vt:lpstr>Il PIAO: Parere del Consiglio di Stato </vt:lpstr>
      <vt:lpstr>Il PIAO: Parere del Consiglio di Stato </vt:lpstr>
      <vt:lpstr>Il PIAO: Parere del Consiglio di Stato </vt:lpstr>
      <vt:lpstr>Schema di Piano Nazionale Anticorruzione 2022-2024</vt:lpstr>
      <vt:lpstr>Schema di Piano Nazionale Anticorruzione 2022-2024</vt:lpstr>
      <vt:lpstr>Ambito soggettivo per il PIAO e per il PTPCT</vt:lpstr>
      <vt:lpstr>Valore pubblico</vt:lpstr>
      <vt:lpstr>L’analisi del contesto esterno e interno</vt:lpstr>
      <vt:lpstr>L’analisi del contesto esterno e interno</vt:lpstr>
      <vt:lpstr>Le misure organizzative</vt:lpstr>
      <vt:lpstr>La programmazione della trasparenza</vt:lpstr>
      <vt:lpstr>La programmazione della trasparenza</vt:lpstr>
      <vt:lpstr>Monitoraggio</vt:lpstr>
      <vt:lpstr>Allegati al PNA</vt:lpstr>
      <vt:lpstr>PTPCT e sezione Anticorruzione e Trasparenza del PIAO </vt:lpstr>
      <vt:lpstr>PTPCT e sezione Anticorruzione e Trasparenza del PIAO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 di Microsoft Office</dc:creator>
  <cp:lastModifiedBy>Utente Windows</cp:lastModifiedBy>
  <cp:revision>104</cp:revision>
  <dcterms:created xsi:type="dcterms:W3CDTF">2016-10-21T14:12:10Z</dcterms:created>
  <dcterms:modified xsi:type="dcterms:W3CDTF">2023-03-01T16:38:11Z</dcterms:modified>
</cp:coreProperties>
</file>